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463" r:id="rId2"/>
    <p:sldId id="464" r:id="rId3"/>
    <p:sldId id="337" r:id="rId4"/>
    <p:sldId id="431" r:id="rId5"/>
    <p:sldId id="430" r:id="rId6"/>
    <p:sldId id="432" r:id="rId7"/>
    <p:sldId id="434" r:id="rId8"/>
    <p:sldId id="435" r:id="rId9"/>
    <p:sldId id="338" r:id="rId10"/>
    <p:sldId id="339" r:id="rId11"/>
    <p:sldId id="340" r:id="rId12"/>
    <p:sldId id="341" r:id="rId13"/>
    <p:sldId id="342" r:id="rId14"/>
    <p:sldId id="343" r:id="rId15"/>
    <p:sldId id="440" r:id="rId16"/>
    <p:sldId id="442" r:id="rId17"/>
    <p:sldId id="441" r:id="rId18"/>
    <p:sldId id="361" r:id="rId19"/>
    <p:sldId id="364" r:id="rId20"/>
    <p:sldId id="362" r:id="rId21"/>
    <p:sldId id="443" r:id="rId22"/>
    <p:sldId id="445" r:id="rId23"/>
    <p:sldId id="444" r:id="rId24"/>
    <p:sldId id="446" r:id="rId25"/>
    <p:sldId id="447" r:id="rId26"/>
    <p:sldId id="344" r:id="rId27"/>
    <p:sldId id="433" r:id="rId28"/>
    <p:sldId id="436" r:id="rId29"/>
    <p:sldId id="437" r:id="rId30"/>
    <p:sldId id="438" r:id="rId31"/>
    <p:sldId id="439" r:id="rId32"/>
    <p:sldId id="346" r:id="rId33"/>
    <p:sldId id="345" r:id="rId34"/>
    <p:sldId id="449" r:id="rId35"/>
    <p:sldId id="357" r:id="rId36"/>
    <p:sldId id="348" r:id="rId37"/>
    <p:sldId id="350" r:id="rId38"/>
    <p:sldId id="365" r:id="rId39"/>
    <p:sldId id="450" r:id="rId40"/>
    <p:sldId id="451" r:id="rId41"/>
    <p:sldId id="452" r:id="rId42"/>
    <p:sldId id="453" r:id="rId43"/>
    <p:sldId id="351" r:id="rId44"/>
    <p:sldId id="454" r:id="rId45"/>
    <p:sldId id="349" r:id="rId46"/>
    <p:sldId id="455" r:id="rId47"/>
    <p:sldId id="358" r:id="rId48"/>
    <p:sldId id="456" r:id="rId49"/>
    <p:sldId id="457" r:id="rId50"/>
    <p:sldId id="458" r:id="rId51"/>
    <p:sldId id="459" r:id="rId52"/>
    <p:sldId id="460" r:id="rId53"/>
    <p:sldId id="461" r:id="rId54"/>
    <p:sldId id="462" r:id="rId55"/>
    <p:sldId id="465" r:id="rId5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B96B"/>
    <a:srgbClr val="366088"/>
    <a:srgbClr val="9FBDD9"/>
    <a:srgbClr val="FFF2CC"/>
    <a:srgbClr val="A3CC94"/>
    <a:srgbClr val="D29B00"/>
    <a:srgbClr val="CE9178"/>
    <a:srgbClr val="D8A793"/>
    <a:srgbClr val="F8F9FA"/>
    <a:srgbClr val="91C2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44" autoAdjust="0"/>
    <p:restoredTop sz="79649" autoAdjust="0"/>
  </p:normalViewPr>
  <p:slideViewPr>
    <p:cSldViewPr snapToGrid="0">
      <p:cViewPr varScale="1">
        <p:scale>
          <a:sx n="92" d="100"/>
          <a:sy n="92" d="100"/>
        </p:scale>
        <p:origin x="-1518" y="-9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3AE93-1172-458C-A90F-DF9923910E45}" type="datetimeFigureOut">
              <a:rPr lang="ru-RU" smtClean="0"/>
              <a:t>28.09.2023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54B996-E1B5-455A-8698-C8691678E3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24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2749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022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61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68000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0174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37772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561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949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358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9680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Последний слайд. Это дисклеймер для внешних пользователей, который не разрешает использование материалов без вашего ведома.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9752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4B996-E1B5-455A-8698-C8691678E346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4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A8169FC-A0A8-41C0-8CBD-80C2B1A65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079C0972-0786-46A8-8D7F-574B6FEF5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3D918DD9-51E0-434C-93C9-3929E3915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13503-BFC4-49C1-A92E-283F3235C36F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EFB5C6FF-DD8E-4325-843D-1F40C8781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A29FB734-13EC-4027-A0AE-5469C009C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321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C5FD133-9348-4D51-814F-273E2B5CC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93ADEDFF-E5A4-4FDA-AB36-803C63C22C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E16DD6F4-E41A-407F-BFE5-503794251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33B0E-809C-40BB-9253-4838954A6442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346BE836-3BAB-4A6A-BE26-99B938B3F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41CD7C0-F98E-4515-B43A-908830A69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022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="" xmlns:a16="http://schemas.microsoft.com/office/drawing/2014/main" id="{AC8DD807-D36D-4059-A437-998D9883CB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069013E3-DB63-40A8-BD43-612C0FC88B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F229084-184E-4B02-AA02-A43DFE3F4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A5B1-127C-4A7D-BC7B-044BB929F246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CBF9859-F5A3-4A16-B5F3-AA0807B5D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2BEC70E-B8FD-477A-BA97-AF4A5C91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683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Слайд с лектором"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8763AE2D-0EBC-3CEB-BDD3-5B9DC7B609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14263" y="2481744"/>
            <a:ext cx="1894513" cy="18945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0A660FA-8669-E9E6-BD3C-3489907CC001}"/>
              </a:ext>
            </a:extLst>
          </p:cNvPr>
          <p:cNvSpPr txBox="1"/>
          <p:nvPr userDrawn="1"/>
        </p:nvSpPr>
        <p:spPr>
          <a:xfrm>
            <a:off x="3720158" y="3259723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latin typeface="Proxima Nova Extrabold" panose="02000506030000020004" pitchFamily="2" charset="0"/>
              </a:rPr>
              <a:t>Ваше фото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="" xmlns:a16="http://schemas.microsoft.com/office/drawing/2014/main" id="{E3E918CC-D851-FD23-7983-38C28AD873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67590" y="2829675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Александр Силантьев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="" xmlns:a16="http://schemas.microsoft.com/office/drawing/2014/main" id="{A086E403-F16D-6ADB-8BE8-412C9553A4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67590" y="3209439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rgbClr val="E44F4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Преподаватель МИЭТ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="" xmlns:a16="http://schemas.microsoft.com/office/drawing/2014/main" id="{12A45A41-4BD6-907A-3133-9DB49D1621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67590" y="3785443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ru-RU" dirty="0"/>
              <a:t>Информация из биографии</a:t>
            </a:r>
          </a:p>
        </p:txBody>
      </p:sp>
    </p:spTree>
    <p:extLst>
      <p:ext uri="{BB962C8B-B14F-4D97-AF65-F5344CB8AC3E}">
        <p14:creationId xmlns:p14="http://schemas.microsoft.com/office/powerpoint/2010/main" val="667429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0A8EA8D-C92C-4D53-B9B2-3861915E0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93A617C7-36F0-4C07-88FE-CD1298FC9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7E040AB-AAD0-418A-904A-B4EBD42D9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0295C-BF9B-4AFC-84DB-59ADF99387C9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A2E2247-AA27-45E7-961C-A557FF061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29C15BD-B235-406F-B810-2ABEC0B6E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23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7C2D4CA-A85A-428F-A9E2-0AD4ECBD1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C1C8A748-C022-4B4D-B77F-0B55F861B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1184684A-6CD8-4990-A49B-D0815E258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676F-F51A-419E-9D51-4D1F6A77CD7F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C2568A0-845D-4057-932C-CB12AC5A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B05BF19D-33FE-496C-BDBE-3A1A56083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5512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F03C640-CB33-4644-8E8C-C053E302B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5EFCE0C1-748A-4E59-BFC0-DBDF4F015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99F7BD45-26D4-429F-BF5C-D6AC4EA30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5EF483EA-2CBB-45B8-A87E-87165D9E4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DF609-BAFA-4761-9658-09C13CF77B0D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F174ED11-E9C8-48F1-8B2C-A569C259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8982BD41-DA9C-420B-A0DB-FC88995B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14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89775C9-C02B-4C4A-80C8-260956C45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DC5C8C5-40D3-437F-9FBB-11627D057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1376658D-2AFB-4087-B17A-B6EF5C657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FAF5E6E8-1D14-425B-8A06-7893DF5DE4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5E45B809-DD43-4DE2-B96C-C451FDB8FF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567D8432-F70A-432E-AD0B-EF0450822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38070-46CD-41B8-96B6-7CAF8B8180ED}" type="datetime1">
              <a:rPr lang="ru-RU" smtClean="0"/>
              <a:t>28.09.2023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AFAD5641-8585-46EC-B85C-735FC634A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036C8CCC-8BF6-47A7-BC46-661814BC2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0792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7DE3D71-FFA2-4B9B-8243-57FF8913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53F6F59-7C4B-4086-83DE-12D049DFD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51541-B65F-4552-B050-AA16F03F87D8}" type="datetime1">
              <a:rPr lang="ru-RU" smtClean="0"/>
              <a:t>28.09.2023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CB304CB5-15D5-4E32-8027-F03A3836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C253AC1C-5D8A-4AAE-9586-62B315312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0150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5EC64DFE-5F1F-45A3-A48E-206B1C32C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A43F3-4B38-4B84-AC20-DF954B9F9417}" type="datetime1">
              <a:rPr lang="ru-RU" smtClean="0"/>
              <a:t>28.09.2023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94A32F86-B05B-4809-BC67-44058B632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F928161A-7ACB-4C1C-B4C8-7C1DDC1A3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258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5AC0921-5F34-4B69-AF0B-3387A6311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ECC840D8-6E80-446A-A4F5-4F064084A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7D505141-E81D-42C7-983E-A97E7697ED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F141CC2A-F89F-40E0-B878-F9EE1F12A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8A1E-5B64-482F-AA7E-F5C8AB05D2CA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BD0CD690-AB02-4536-B609-BAE65FB7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21345887-882A-4BC1-84DD-58FC9602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4769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3A75375-0999-4D37-BE8A-B9E6AF83F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C4E78AB9-7BC7-4588-9208-49AAE2A3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83304E67-99BB-4ABA-86A5-4D4D8792C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8963903B-1728-4745-9D10-3DC650C5C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5BAAB-D29B-4A01-8373-F40C16FC9926}" type="datetime1">
              <a:rPr lang="ru-RU" smtClean="0"/>
              <a:t>28.09.2023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93786B75-C2A2-40FA-A25F-4F6D14EAA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26899A1-9C38-455D-B48E-5F2FAB5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39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9BCEB4D-CAF4-4BDC-B653-130DF4680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D3E1A14-1D61-4EB7-ACA7-8519664FE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8D2E7CD-6EC7-4004-A3DA-BCBD078550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38B75-2469-4E87-9038-625B247756DB}" type="datetime1">
              <a:rPr lang="ru-RU" smtClean="0"/>
              <a:t>28.09.2023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3E2C905C-E730-4104-9A0D-93D48F37EC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60800C7-D001-454C-95FF-EB51226E9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8018D-0389-4FF0-A2C6-9403E107C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640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29.png"/><Relationship Id="rId4" Type="http://schemas.openxmlformats.org/officeDocument/2006/relationships/notesSlide" Target="../notesSlides/notesSlide2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wmv"/><Relationship Id="rId2" Type="http://schemas.microsoft.com/office/2007/relationships/media" Target="../media/media3.wmv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37.png"/><Relationship Id="rId5" Type="http://schemas.openxmlformats.org/officeDocument/2006/relationships/notesSlide" Target="../notesSlides/notesSlide34.xml"/><Relationship Id="rId4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silantiev@org.miet.ru" TargetMode="External"/><Relationship Id="rId4" Type="http://schemas.openxmlformats.org/officeDocument/2006/relationships/hyperlink" Target="mailto:synthesis@yadro.co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6D6C32E-FC31-194D-9FBD-C2559093AD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2320762-1B02-C8D4-7A59-902B0654D931}"/>
              </a:ext>
            </a:extLst>
          </p:cNvPr>
          <p:cNvSpPr txBox="1"/>
          <p:nvPr/>
        </p:nvSpPr>
        <p:spPr>
          <a:xfrm>
            <a:off x="578732" y="5393804"/>
            <a:ext cx="5133136" cy="1233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40"/>
              </a:lnSpc>
            </a:pPr>
            <a:r>
              <a:rPr lang="ru-RU" sz="2200" b="1" dirty="0">
                <a:effectLst/>
                <a:latin typeface="Proxima Nova Semibold" panose="02000506030000020004" pitchFamily="2" charset="0"/>
              </a:rPr>
              <a:t>Александр Силантьев</a:t>
            </a:r>
            <a:br>
              <a:rPr lang="ru-RU" sz="2200" b="1" dirty="0">
                <a:effectLst/>
                <a:latin typeface="Proxima Nova Semibold" panose="02000506030000020004" pitchFamily="2" charset="0"/>
              </a:rPr>
            </a:br>
            <a: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  <a:t>Руководитель лаборатории НИЛ ЭСК </a:t>
            </a:r>
            <a:b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</a:br>
            <a:r>
              <a:rPr lang="ru-RU" sz="2200" dirty="0">
                <a:solidFill>
                  <a:srgbClr val="E54F40"/>
                </a:solidFill>
                <a:latin typeface="Proxima Nova Rg" panose="02000506030000020004" pitchFamily="2" charset="0"/>
              </a:rPr>
              <a:t>Университета МИЭТ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D3D92E3-A5DE-5F5C-1C67-C6CAFFD3F1D5}"/>
              </a:ext>
            </a:extLst>
          </p:cNvPr>
          <p:cNvSpPr txBox="1"/>
          <p:nvPr/>
        </p:nvSpPr>
        <p:spPr>
          <a:xfrm>
            <a:off x="578732" y="696411"/>
            <a:ext cx="717630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540"/>
              </a:lnSpc>
            </a:pPr>
            <a:r>
              <a:rPr lang="ru-RU" sz="4000" b="1" spc="100" dirty="0" err="1">
                <a:latin typeface="Proxima Nova Extrabold" panose="02000506030000020004" pitchFamily="2" charset="0"/>
              </a:rPr>
              <a:t>Последовательностная</a:t>
            </a:r>
            <a:r>
              <a:rPr lang="ru-RU" sz="4000" b="1" spc="100" dirty="0">
                <a:latin typeface="Proxima Nova Extrabold" panose="02000506030000020004" pitchFamily="2" charset="0"/>
              </a:rPr>
              <a:t> логика на ПЛИС. Схемы с тактовым сигналом и состоянием</a:t>
            </a:r>
            <a:r>
              <a:rPr lang="ru-RU" sz="4000" b="1" spc="100" dirty="0" smtClean="0">
                <a:latin typeface="Proxima Nova Extrabold" panose="02000506030000020004" pitchFamily="2" charset="0"/>
              </a:rPr>
              <a:t>.</a:t>
            </a:r>
            <a:endParaRPr lang="ru-RU" sz="4000" b="1" spc="100" dirty="0">
              <a:solidFill>
                <a:srgbClr val="E44F41"/>
              </a:solidFill>
              <a:latin typeface="Proxima Nova Extrabold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106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10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3" descr="C:\Users\srg_chs\Desktop\imgonline-com-ua-Black-White-cm0wL6YKu9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428" y="2710119"/>
            <a:ext cx="6996112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9932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Сигнал сброса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11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66088"/>
                </a:solidFill>
              </a:rPr>
              <a:t>RST</a:t>
            </a:r>
            <a:endParaRPr lang="ru-RU" sz="4400" dirty="0">
              <a:solidFill>
                <a:srgbClr val="366088"/>
              </a:solidFill>
            </a:endParaRPr>
          </a:p>
        </p:txBody>
      </p:sp>
      <p:pic>
        <p:nvPicPr>
          <p:cNvPr id="2051" name="Picture 3" descr="C:\Users\srg_chs\Desktop\imgonline-com-ua-Black-White-pjrWqEOGkakhQT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595" y="2284186"/>
            <a:ext cx="7011694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268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Сигнал разрешения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12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66088"/>
                </a:solidFill>
              </a:rPr>
              <a:t>EN</a:t>
            </a:r>
            <a:endParaRPr lang="ru-RU" sz="4400" dirty="0">
              <a:solidFill>
                <a:srgbClr val="366088"/>
              </a:solidFill>
            </a:endParaRPr>
          </a:p>
        </p:txBody>
      </p:sp>
      <p:pic>
        <p:nvPicPr>
          <p:cNvPr id="3074" name="Picture 2" descr="C:\Users\srg_chs\Desktop\imgonline-com-ua-Black-White-QWOJyZq6u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319" y="1908000"/>
            <a:ext cx="6996113" cy="3697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4792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Синхронный </a:t>
            </a:r>
            <a:r>
              <a:rPr lang="ru-RU" dirty="0" smtClean="0">
                <a:latin typeface="PROXIMA NOVA EXTRABOLD" panose="02000506030000020004" pitchFamily="2" charset="0"/>
                <a:ea typeface="+mn-ea"/>
                <a:cs typeface="+mn-cs"/>
              </a:rPr>
              <a:t>сброс</a:t>
            </a:r>
            <a:endParaRPr lang="ru-RU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13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EN</a:t>
            </a:r>
            <a:endParaRPr lang="ru-RU" sz="4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408814" y="1739027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CLK)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OUT 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022672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Асинхронный сброс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14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89343" y="2710119"/>
            <a:ext cx="1420791" cy="2028134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386177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авнобедренный треугольник 8"/>
          <p:cNvSpPr/>
          <p:nvPr/>
        </p:nvSpPr>
        <p:spPr>
          <a:xfrm rot="5400000">
            <a:off x="1963892" y="4126053"/>
            <a:ext cx="315833" cy="264933"/>
          </a:xfrm>
          <a:prstGeom prst="triangl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40567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3396463" y="3125057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>
            <a:off x="3386409" y="4258519"/>
            <a:ext cx="6031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3659" y="2740336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</a:t>
            </a:r>
            <a:endParaRPr lang="ru-RU" sz="4400" dirty="0"/>
          </a:p>
        </p:txBody>
      </p:sp>
      <p:sp>
        <p:nvSpPr>
          <p:cNvPr id="23" name="TextBox 22"/>
          <p:cNvSpPr txBox="1"/>
          <p:nvPr/>
        </p:nvSpPr>
        <p:spPr>
          <a:xfrm>
            <a:off x="369552" y="3838833"/>
            <a:ext cx="10166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CLK</a:t>
            </a:r>
            <a:endParaRPr lang="ru-RU" sz="4400" dirty="0"/>
          </a:p>
        </p:txBody>
      </p:sp>
      <p:sp>
        <p:nvSpPr>
          <p:cNvPr id="24" name="TextBox 23"/>
          <p:cNvSpPr txBox="1"/>
          <p:nvPr/>
        </p:nvSpPr>
        <p:spPr>
          <a:xfrm>
            <a:off x="4045637" y="2740336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4045637" y="3873798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</a:t>
            </a:r>
            <a:endParaRPr lang="ru-RU" sz="4400" dirty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4140890" y="3966970"/>
            <a:ext cx="37407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2699738" y="2388459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92259" y="1619017"/>
            <a:ext cx="1014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RST</a:t>
            </a:r>
            <a:endParaRPr lang="ru-RU" sz="4400" dirty="0"/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2694376" y="4738253"/>
            <a:ext cx="0" cy="3015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320467" y="5071350"/>
            <a:ext cx="8242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EN</a:t>
            </a:r>
            <a:endParaRPr lang="ru-RU" sz="4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408814" y="1739027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latin typeface="Menlo"/>
              </a:rPr>
              <a:t>CLK</a:t>
            </a:r>
            <a:r>
              <a:rPr lang="ru-RU" dirty="0" smtClean="0">
                <a:latin typeface="Menlo"/>
              </a:rPr>
              <a:t> </a:t>
            </a:r>
            <a:r>
              <a:rPr lang="en-US" dirty="0" smtClean="0">
                <a:latin typeface="Menlo"/>
              </a:rPr>
              <a:t>or </a:t>
            </a:r>
            <a:r>
              <a:rPr lang="en-US" dirty="0" err="1" smtClean="0">
                <a:latin typeface="Menlo"/>
              </a:rPr>
              <a:t>posedge</a:t>
            </a:r>
            <a:r>
              <a:rPr lang="en-US" dirty="0" smtClean="0">
                <a:latin typeface="Menlo"/>
              </a:rPr>
              <a:t> RST)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OUT 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446684" y="3362880"/>
            <a:ext cx="238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Указание условия асинхронного сброса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31" name="Прямая со стрелкой 30"/>
          <p:cNvCxnSpPr>
            <a:stCxn id="34" idx="1"/>
          </p:cNvCxnSpPr>
          <p:nvPr/>
        </p:nvCxnSpPr>
        <p:spPr>
          <a:xfrm flipH="1">
            <a:off x="8610600" y="3686046"/>
            <a:ext cx="836084" cy="92222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631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Правила наименования сигнала сброса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15</a:t>
            </a:fld>
            <a:endParaRPr lang="ru-RU" dirty="0"/>
          </a:p>
        </p:txBody>
      </p:sp>
      <p:sp>
        <p:nvSpPr>
          <p:cNvPr id="29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 fontScale="70000" lnSpcReduction="20000"/>
          </a:bodyPr>
          <a:lstStyle/>
          <a:p>
            <a:endParaRPr lang="ru-RU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Сброс может обозначаться в сокращенном или полном виде</a:t>
            </a:r>
            <a:r>
              <a:rPr lang="en-US" sz="4100" dirty="0" smtClean="0"/>
              <a:t>: reset </a:t>
            </a:r>
            <a:r>
              <a:rPr lang="ru-RU" sz="4100" dirty="0" smtClean="0"/>
              <a:t>или </a:t>
            </a:r>
            <a:r>
              <a:rPr lang="en-US" sz="4100" dirty="0" err="1" smtClean="0"/>
              <a:t>rst</a:t>
            </a:r>
            <a:r>
              <a:rPr lang="ru-RU" sz="4100" dirty="0" smtClean="0"/>
              <a:t>.</a:t>
            </a:r>
            <a:endParaRPr lang="en-US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/>
              <a:t>Префикс в названии сброса указывает на его тип</a:t>
            </a:r>
            <a:r>
              <a:rPr lang="en-US" sz="4100" dirty="0"/>
              <a:t>: </a:t>
            </a:r>
            <a:r>
              <a:rPr lang="en-US" sz="4100" dirty="0" err="1">
                <a:solidFill>
                  <a:srgbClr val="366088"/>
                </a:solidFill>
              </a:rPr>
              <a:t>a</a:t>
            </a:r>
            <a:r>
              <a:rPr lang="en-US" sz="4100" dirty="0" err="1"/>
              <a:t>rst</a:t>
            </a:r>
            <a:r>
              <a:rPr lang="en-US" sz="4100" dirty="0"/>
              <a:t> – </a:t>
            </a:r>
            <a:r>
              <a:rPr lang="ru-RU" sz="4100" dirty="0">
                <a:solidFill>
                  <a:srgbClr val="366088"/>
                </a:solidFill>
              </a:rPr>
              <a:t>асинхронный</a:t>
            </a:r>
            <a:r>
              <a:rPr lang="ru-RU" sz="4100" dirty="0"/>
              <a:t> сброс, </a:t>
            </a:r>
            <a:r>
              <a:rPr lang="en-US" sz="4100" dirty="0" err="1"/>
              <a:t>rst</a:t>
            </a:r>
            <a:r>
              <a:rPr lang="en-US" sz="4100" dirty="0"/>
              <a:t>-</a:t>
            </a:r>
            <a:r>
              <a:rPr lang="ru-RU" sz="4100" dirty="0" smtClean="0">
                <a:solidFill>
                  <a:srgbClr val="366088"/>
                </a:solidFill>
              </a:rPr>
              <a:t>синхронный.</a:t>
            </a:r>
            <a:endParaRPr lang="ru-RU" sz="4100" dirty="0">
              <a:solidFill>
                <a:srgbClr val="366088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ru-RU" sz="4100" dirty="0"/>
              <a:t>Постфикс указывает на активный уровень сброса(то </a:t>
            </a:r>
            <a:r>
              <a:rPr lang="ru-RU" sz="4100" dirty="0" smtClean="0"/>
              <a:t>значение, </a:t>
            </a:r>
            <a:r>
              <a:rPr lang="ru-RU" sz="4100" dirty="0"/>
              <a:t>при котором триггер находится в состоянии сброса)</a:t>
            </a:r>
            <a:r>
              <a:rPr lang="en-US" sz="4100" dirty="0"/>
              <a:t>: </a:t>
            </a:r>
            <a:r>
              <a:rPr lang="en-US" sz="4100" dirty="0" err="1"/>
              <a:t>arst</a:t>
            </a:r>
            <a:r>
              <a:rPr lang="en-US" sz="4100" dirty="0" err="1">
                <a:solidFill>
                  <a:srgbClr val="366088"/>
                </a:solidFill>
              </a:rPr>
              <a:t>n</a:t>
            </a:r>
            <a:r>
              <a:rPr lang="en-US" sz="4100" dirty="0"/>
              <a:t> – </a:t>
            </a:r>
            <a:r>
              <a:rPr lang="ru-RU" sz="4100" dirty="0"/>
              <a:t>асинхронный сброс с </a:t>
            </a:r>
            <a:r>
              <a:rPr lang="ru-RU" sz="4100" dirty="0">
                <a:solidFill>
                  <a:srgbClr val="366088"/>
                </a:solidFill>
              </a:rPr>
              <a:t>активным уровнем 0</a:t>
            </a:r>
            <a:r>
              <a:rPr lang="ru-RU" sz="4100" dirty="0"/>
              <a:t>, </a:t>
            </a:r>
            <a:r>
              <a:rPr lang="en-US" sz="4100" dirty="0" err="1"/>
              <a:t>arst</a:t>
            </a:r>
            <a:r>
              <a:rPr lang="en-US" sz="4100" dirty="0"/>
              <a:t> – </a:t>
            </a:r>
            <a:r>
              <a:rPr lang="ru-RU" sz="4100" dirty="0"/>
              <a:t>асинхронный сброс с </a:t>
            </a:r>
            <a:r>
              <a:rPr lang="ru-RU" sz="4100" dirty="0">
                <a:solidFill>
                  <a:srgbClr val="366088"/>
                </a:solidFill>
              </a:rPr>
              <a:t>активным уровнем 1</a:t>
            </a:r>
            <a:r>
              <a:rPr lang="ru-RU" sz="4100" dirty="0"/>
              <a:t>.</a:t>
            </a:r>
            <a:endParaRPr lang="en-US" sz="4100" dirty="0"/>
          </a:p>
          <a:p>
            <a:pPr marL="0" indent="0">
              <a:buNone/>
            </a:pPr>
            <a:r>
              <a:rPr lang="en-US" sz="4100" dirty="0"/>
              <a:t>			     </a:t>
            </a:r>
          </a:p>
        </p:txBody>
      </p:sp>
    </p:spTree>
    <p:extLst>
      <p:ext uri="{BB962C8B-B14F-4D97-AF65-F5344CB8AC3E}">
        <p14:creationId xmlns:p14="http://schemas.microsoft.com/office/powerpoint/2010/main" val="2256895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D</a:t>
            </a:r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-триггер</a:t>
            </a:r>
            <a:r>
              <a:rPr lang="en-US" dirty="0">
                <a:latin typeface="PROXIMA NOVA EXTRABOLD" panose="02000506030000020004" pitchFamily="2" charset="0"/>
                <a:ea typeface="+mn-ea"/>
                <a:cs typeface="+mn-cs"/>
              </a:rPr>
              <a:t>. EN</a:t>
            </a:r>
            <a:endParaRPr lang="ru-RU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16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769033" y="1739027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66088"/>
                </a:solidFill>
                <a:latin typeface="Menlo"/>
              </a:rPr>
              <a:t>module</a:t>
            </a:r>
            <a:r>
              <a:rPr lang="en-US" dirty="0">
                <a:latin typeface="Menlo"/>
              </a:rPr>
              <a:t> </a:t>
            </a:r>
            <a:r>
              <a:rPr lang="en-US" dirty="0" err="1">
                <a:latin typeface="Menlo"/>
              </a:rPr>
              <a:t>my_reg</a:t>
            </a:r>
            <a:endParaRPr lang="en-US" dirty="0">
              <a:latin typeface="Menlo"/>
            </a:endParaRPr>
          </a:p>
          <a:p>
            <a:r>
              <a:rPr lang="en-US" dirty="0">
                <a:latin typeface="Menlo"/>
              </a:rPr>
              <a:t>(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CLK,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RST,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EN,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input</a:t>
            </a:r>
            <a:r>
              <a:rPr lang="en-US" dirty="0">
                <a:latin typeface="Menlo"/>
              </a:rPr>
              <a:t> D,</a:t>
            </a:r>
          </a:p>
          <a:p>
            <a:r>
              <a:rPr lang="en-US" dirty="0">
                <a:latin typeface="Menlo"/>
              </a:rPr>
              <a:t>	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output </a:t>
            </a:r>
            <a:r>
              <a:rPr lang="en-US" dirty="0">
                <a:latin typeface="Menlo"/>
              </a:rPr>
              <a:t>Q</a:t>
            </a:r>
          </a:p>
          <a:p>
            <a:r>
              <a:rPr lang="en-US" dirty="0">
                <a:latin typeface="Menlo"/>
              </a:rPr>
              <a:t>);</a:t>
            </a:r>
          </a:p>
          <a:p>
            <a:endParaRPr lang="en-US" dirty="0">
              <a:latin typeface="Menlo"/>
            </a:endParaRP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l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ogic </a:t>
            </a:r>
            <a:r>
              <a:rPr lang="en-US" dirty="0" smtClean="0">
                <a:latin typeface="Menlo"/>
              </a:rPr>
              <a:t>OUT</a:t>
            </a:r>
            <a:r>
              <a:rPr lang="en-US" dirty="0">
                <a:latin typeface="Menlo"/>
              </a:rPr>
              <a:t>;</a:t>
            </a:r>
          </a:p>
          <a:p>
            <a:r>
              <a:rPr lang="en-US" b="1" dirty="0" err="1">
                <a:solidFill>
                  <a:srgbClr val="366088"/>
                </a:solidFill>
                <a:latin typeface="Menlo"/>
              </a:rPr>
              <a:t>a</a:t>
            </a:r>
            <a:r>
              <a:rPr lang="en-US" b="1" dirty="0" err="1" smtClean="0">
                <a:solidFill>
                  <a:srgbClr val="366088"/>
                </a:solidFill>
                <a:latin typeface="Menlo"/>
              </a:rPr>
              <a:t>lways_ff</a:t>
            </a:r>
            <a:r>
              <a:rPr lang="en-US" b="1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@</a:t>
            </a:r>
            <a:r>
              <a:rPr lang="en-US" dirty="0">
                <a:latin typeface="Menlo"/>
              </a:rPr>
              <a:t>(</a:t>
            </a:r>
            <a:r>
              <a:rPr lang="en-US" b="1" dirty="0" err="1">
                <a:solidFill>
                  <a:srgbClr val="366088"/>
                </a:solidFill>
                <a:latin typeface="Menlo"/>
              </a:rPr>
              <a:t>posedge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latin typeface="Menlo"/>
              </a:rPr>
              <a:t>CLK</a:t>
            </a:r>
            <a:r>
              <a:rPr lang="ru-RU" dirty="0" smtClean="0">
                <a:latin typeface="Menlo"/>
              </a:rPr>
              <a:t> </a:t>
            </a:r>
            <a:r>
              <a:rPr lang="en-US" dirty="0" smtClean="0">
                <a:latin typeface="Menlo"/>
              </a:rPr>
              <a:t>or </a:t>
            </a:r>
            <a:r>
              <a:rPr lang="en-US" dirty="0" err="1" smtClean="0">
                <a:latin typeface="Menlo"/>
              </a:rPr>
              <a:t>posedge</a:t>
            </a:r>
            <a:r>
              <a:rPr lang="en-US" dirty="0" smtClean="0">
                <a:latin typeface="Menlo"/>
              </a:rPr>
              <a:t> RST)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begin</a:t>
            </a:r>
          </a:p>
          <a:p>
            <a:r>
              <a:rPr lang="en-US" dirty="0">
                <a:latin typeface="Menlo"/>
              </a:rPr>
              <a:t> 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>
                <a:latin typeface="Menlo"/>
              </a:rPr>
              <a:t>(RST) OUT &lt;= 1’b0;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else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endParaRPr lang="en-US" dirty="0" smtClean="0">
              <a:solidFill>
                <a:srgbClr val="366088"/>
              </a:solidFill>
              <a:latin typeface="Menlo"/>
            </a:endParaRPr>
          </a:p>
          <a:p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 smtClean="0">
                <a:solidFill>
                  <a:srgbClr val="366088"/>
                </a:solidFill>
                <a:latin typeface="Menlo"/>
              </a:rPr>
              <a:t>     </a:t>
            </a:r>
            <a:r>
              <a:rPr lang="en-US" b="1" dirty="0">
                <a:solidFill>
                  <a:srgbClr val="366088"/>
                </a:solidFill>
                <a:latin typeface="Menlo"/>
              </a:rPr>
              <a:t>if</a:t>
            </a:r>
            <a:r>
              <a:rPr lang="en-US" dirty="0" smtClean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(EN)   </a:t>
            </a:r>
            <a:r>
              <a:rPr lang="en-US" dirty="0" smtClean="0">
                <a:latin typeface="Menlo"/>
              </a:rPr>
              <a:t>OUT </a:t>
            </a:r>
            <a:r>
              <a:rPr lang="en-US" dirty="0">
                <a:latin typeface="Menlo"/>
              </a:rPr>
              <a:t>&lt;= D;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end</a:t>
            </a:r>
          </a:p>
          <a:p>
            <a:r>
              <a:rPr lang="en-US" b="1" dirty="0">
                <a:solidFill>
                  <a:srgbClr val="366088"/>
                </a:solidFill>
                <a:latin typeface="Menlo"/>
              </a:rPr>
              <a:t>assign</a:t>
            </a:r>
            <a:r>
              <a:rPr lang="en-US" dirty="0">
                <a:solidFill>
                  <a:srgbClr val="366088"/>
                </a:solidFill>
                <a:latin typeface="Menlo"/>
              </a:rPr>
              <a:t> </a:t>
            </a:r>
            <a:r>
              <a:rPr lang="en-US" dirty="0">
                <a:latin typeface="Menlo"/>
              </a:rPr>
              <a:t>Q = OUT;</a:t>
            </a:r>
          </a:p>
          <a:p>
            <a:r>
              <a:rPr lang="en-US" dirty="0">
                <a:latin typeface="Menlo"/>
              </a:rPr>
              <a:t/>
            </a:r>
            <a:br>
              <a:rPr lang="en-US" dirty="0">
                <a:latin typeface="Menlo"/>
              </a:rPr>
            </a:br>
            <a:r>
              <a:rPr lang="en-US" b="1" dirty="0" err="1">
                <a:solidFill>
                  <a:srgbClr val="366088"/>
                </a:solidFill>
                <a:latin typeface="Menlo"/>
              </a:rPr>
              <a:t>endmodule</a:t>
            </a:r>
            <a:endParaRPr lang="en-US" b="1" dirty="0">
              <a:solidFill>
                <a:srgbClr val="366088"/>
              </a:solidFill>
              <a:latin typeface="Menlo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806902" y="5237018"/>
            <a:ext cx="238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Запись в </a:t>
            </a:r>
            <a:r>
              <a:rPr lang="ru-RU" b="1" dirty="0" smtClean="0">
                <a:solidFill>
                  <a:srgbClr val="7FB96B"/>
                </a:solidFill>
              </a:rPr>
              <a:t>триггер, </a:t>
            </a:r>
            <a:r>
              <a:rPr lang="ru-RU" b="1" dirty="0" smtClean="0">
                <a:solidFill>
                  <a:srgbClr val="7FB96B"/>
                </a:solidFill>
              </a:rPr>
              <a:t>если</a:t>
            </a:r>
            <a:r>
              <a:rPr lang="en-US" b="1" dirty="0">
                <a:solidFill>
                  <a:srgbClr val="7FB96B"/>
                </a:solidFill>
              </a:rPr>
              <a:t> </a:t>
            </a:r>
            <a:r>
              <a:rPr lang="en-US" b="1" dirty="0" smtClean="0">
                <a:solidFill>
                  <a:srgbClr val="7FB96B"/>
                </a:solidFill>
              </a:rPr>
              <a:t>EN = 1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31" name="Прямая со стрелкой 30"/>
          <p:cNvCxnSpPr/>
          <p:nvPr/>
        </p:nvCxnSpPr>
        <p:spPr>
          <a:xfrm flipH="1" flipV="1">
            <a:off x="8208819" y="5237018"/>
            <a:ext cx="1598084" cy="35329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" descr="C:\Users\srg_chs\Desktop\imgonline-com-ua-Black-White-QWOJyZq6u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74" y="2046546"/>
            <a:ext cx="5132651" cy="271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4139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Правила описания триггеров для начинающих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17</a:t>
            </a:fld>
            <a:endParaRPr lang="ru-RU" dirty="0"/>
          </a:p>
        </p:txBody>
      </p:sp>
      <p:sp>
        <p:nvSpPr>
          <p:cNvPr id="29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 fontScale="77500" lnSpcReduction="20000"/>
          </a:bodyPr>
          <a:lstStyle/>
          <a:p>
            <a:endParaRPr lang="ru-RU" sz="4100" dirty="0"/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Для описания триггеров используйте неблокирующее присваивание </a:t>
            </a:r>
            <a:r>
              <a:rPr lang="en-US" sz="4100" dirty="0">
                <a:solidFill>
                  <a:srgbClr val="366088"/>
                </a:solidFill>
              </a:rPr>
              <a:t>&lt;=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>
                <a:solidFill>
                  <a:srgbClr val="366088"/>
                </a:solidFill>
              </a:rPr>
              <a:t>Обязательное</a:t>
            </a:r>
            <a:r>
              <a:rPr lang="ru-RU" sz="4100" dirty="0" smtClean="0"/>
              <a:t> описание поведения триггера при сигнале сброса</a:t>
            </a:r>
            <a:r>
              <a:rPr lang="ru-RU" sz="4100" dirty="0" smtClean="0">
                <a:solidFill>
                  <a:srgbClr val="366088"/>
                </a:solidFill>
              </a:rPr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>
                <a:solidFill>
                  <a:srgbClr val="366088"/>
                </a:solidFill>
              </a:rPr>
              <a:t>Нельзя </a:t>
            </a:r>
            <a:r>
              <a:rPr lang="ru-RU" sz="4100" dirty="0"/>
              <a:t>делать присваивание  в один триггер в разных блоках </a:t>
            </a:r>
            <a:r>
              <a:rPr lang="en-US" sz="4100" dirty="0"/>
              <a:t>always</a:t>
            </a:r>
            <a:r>
              <a:rPr lang="en-US" sz="4100" dirty="0" smtClean="0"/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ru-RU" sz="4100" dirty="0" smtClean="0"/>
              <a:t>Описание сброса самое приоритетное действие в </a:t>
            </a:r>
            <a:r>
              <a:rPr lang="en-US" sz="4100" dirty="0" smtClean="0"/>
              <a:t>always </a:t>
            </a:r>
            <a:r>
              <a:rPr lang="ru-RU" sz="4100" dirty="0" smtClean="0"/>
              <a:t>блоке.</a:t>
            </a:r>
            <a:endParaRPr lang="ru-RU" sz="4100" dirty="0"/>
          </a:p>
          <a:p>
            <a:pPr marL="0" indent="0">
              <a:buNone/>
            </a:pPr>
            <a:r>
              <a:rPr lang="en-US" sz="4100" dirty="0"/>
              <a:t>			     </a:t>
            </a:r>
          </a:p>
        </p:txBody>
      </p:sp>
    </p:spTree>
    <p:extLst>
      <p:ext uri="{BB962C8B-B14F-4D97-AF65-F5344CB8AC3E}">
        <p14:creationId xmlns:p14="http://schemas.microsoft.com/office/powerpoint/2010/main" val="1404149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40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r>
              <a:rPr lang="en-US" sz="5400" dirty="0"/>
              <a:t/>
            </a:r>
            <a:br>
              <a:rPr lang="en-US" sz="5400" dirty="0"/>
            </a:br>
            <a:endParaRPr lang="ru-RU" sz="54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18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2976281" y="4647303"/>
            <a:ext cx="1563447" cy="785309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4733365" y="4800600"/>
            <a:ext cx="1046949" cy="23935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73951" y="4437398"/>
            <a:ext cx="59938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Вывод значений счетчика на светодиоды. Использование</a:t>
            </a:r>
          </a:p>
          <a:p>
            <a:r>
              <a:rPr lang="ru-RU" b="1" dirty="0">
                <a:solidFill>
                  <a:srgbClr val="7FB96B"/>
                </a:solidFill>
              </a:rPr>
              <a:t>кнопок для изменения направления счета.</a:t>
            </a:r>
          </a:p>
        </p:txBody>
      </p:sp>
    </p:spTree>
    <p:extLst>
      <p:ext uri="{BB962C8B-B14F-4D97-AF65-F5344CB8AC3E}">
        <p14:creationId xmlns:p14="http://schemas.microsoft.com/office/powerpoint/2010/main" val="774167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 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19</a:t>
            </a:fld>
            <a:endParaRPr lang="ru-RU" dirty="0"/>
          </a:p>
        </p:txBody>
      </p:sp>
      <p:pic>
        <p:nvPicPr>
          <p:cNvPr id="5" name="lab3">
            <a:hlinkClick r:id="" action="ppaction://media"/>
            <a:extLst>
              <a:ext uri="{FF2B5EF4-FFF2-40B4-BE49-F238E27FC236}">
                <a16:creationId xmlns="" xmlns:a16="http://schemas.microsoft.com/office/drawing/2014/main" id="{C90ECC31-5970-49BF-B2F4-26B2EAC1C9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168775" y="364316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3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Shape&#10;&#10;Description automatically generated">
            <a:extLst>
              <a:ext uri="{FF2B5EF4-FFF2-40B4-BE49-F238E27FC236}">
                <a16:creationId xmlns="" xmlns:a16="http://schemas.microsoft.com/office/drawing/2014/main" id="{E048C988-922C-7840-B072-ADE04BB50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612C547B-476C-EF44-85B6-D84B5A2BC5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929" b="11929"/>
          <a:stretch/>
        </p:blipFill>
        <p:spPr>
          <a:xfrm>
            <a:off x="743449" y="2155596"/>
            <a:ext cx="1872377" cy="1872377"/>
          </a:xfrm>
          <a:prstGeom prst="ellipse">
            <a:avLst/>
          </a:prstGeom>
          <a:ln>
            <a:noFill/>
          </a:ln>
          <a:effectLst/>
        </p:spPr>
      </p:pic>
      <p:sp>
        <p:nvSpPr>
          <p:cNvPr id="2" name="Текст 1">
            <a:extLst>
              <a:ext uri="{FF2B5EF4-FFF2-40B4-BE49-F238E27FC236}">
                <a16:creationId xmlns="" xmlns:a16="http://schemas.microsoft.com/office/drawing/2014/main" id="{A5A4EDB8-A507-872D-D397-A8DE7251E4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11149" y="2155596"/>
            <a:ext cx="4599391" cy="338554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latin typeface="PROXIMA NOVA SEMIBOLD" panose="02000506030000020004" pitchFamily="2" charset="0"/>
              </a:rPr>
              <a:t>Александр Силантьев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7A846B05-95D1-0A48-3DC6-DA3E385E5F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11149" y="2535360"/>
            <a:ext cx="7817584" cy="338554"/>
          </a:xfrm>
        </p:spPr>
        <p:txBody>
          <a:bodyPr>
            <a:normAutofit fontScale="92500" lnSpcReduction="10000"/>
          </a:bodyPr>
          <a:lstStyle/>
          <a:p>
            <a:r>
              <a:rPr lang="ru-RU" b="0" dirty="0">
                <a:solidFill>
                  <a:srgbClr val="E54F40"/>
                </a:solidFill>
                <a:latin typeface="Proxima Nova Rg" panose="02000506030000020004" pitchFamily="2" charset="0"/>
              </a:rPr>
              <a:t>Руководитель лаборатории НИЛ ЭСК Университета МИЭТ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D2B0F42F-11E0-FF41-B530-62A38C7C31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90042" y="2947484"/>
            <a:ext cx="8335196" cy="24976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Окончил МИЭТ в 2014 году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13-ти летний опыт инженерной деятельности в области проектирования IP-ядер и </a:t>
            </a:r>
            <a:r>
              <a:rPr lang="ru-RU" sz="1500" dirty="0" err="1">
                <a:solidFill>
                  <a:srgbClr val="000000"/>
                </a:solidFill>
              </a:rPr>
              <a:t>СнК</a:t>
            </a:r>
            <a:r>
              <a:rPr lang="ru-RU" sz="1500" dirty="0">
                <a:solidFill>
                  <a:srgbClr val="000000"/>
                </a:solidFill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Старший преподаватель института МПСУ МИЭТ.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Организатор первого в России инженерного </a:t>
            </a:r>
            <a:r>
              <a:rPr lang="ru-RU" sz="1500" dirty="0" err="1">
                <a:solidFill>
                  <a:srgbClr val="000000"/>
                </a:solidFill>
              </a:rPr>
              <a:t>хакатона</a:t>
            </a:r>
            <a:r>
              <a:rPr lang="ru-RU" sz="1500" dirty="0">
                <a:solidFill>
                  <a:srgbClr val="000000"/>
                </a:solidFill>
              </a:rPr>
              <a:t> по микроэлектронике и системам на кристалле.</a:t>
            </a:r>
          </a:p>
          <a:p>
            <a:pPr>
              <a:lnSpc>
                <a:spcPct val="100000"/>
              </a:lnSpc>
            </a:pPr>
            <a:r>
              <a:rPr lang="ru-RU" sz="1500" dirty="0">
                <a:solidFill>
                  <a:srgbClr val="000000"/>
                </a:solidFill>
              </a:rPr>
              <a:t>С 2014 года организатор семинаров, школ и олимпиад по популяризации электроники среди студентов и школьников</a:t>
            </a:r>
          </a:p>
        </p:txBody>
      </p:sp>
    </p:spTree>
    <p:extLst>
      <p:ext uri="{BB962C8B-B14F-4D97-AF65-F5344CB8AC3E}">
        <p14:creationId xmlns:p14="http://schemas.microsoft.com/office/powerpoint/2010/main" val="16351630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382" y="2199291"/>
            <a:ext cx="7248093" cy="3214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20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9806901" y="4779818"/>
            <a:ext cx="23850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Вычисление параметра разрядности счетчика от </a:t>
            </a:r>
            <a:r>
              <a:rPr lang="ru-RU" b="1" dirty="0" smtClean="0">
                <a:solidFill>
                  <a:srgbClr val="7FB96B"/>
                </a:solidFill>
              </a:rPr>
              <a:t>текущей </a:t>
            </a:r>
            <a:r>
              <a:rPr lang="ru-RU" b="1" dirty="0" smtClean="0">
                <a:solidFill>
                  <a:srgbClr val="7FB96B"/>
                </a:solidFill>
              </a:rPr>
              <a:t>тактовой частоты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0" name="Прямая со стрелкой 9"/>
          <p:cNvCxnSpPr/>
          <p:nvPr/>
        </p:nvCxnSpPr>
        <p:spPr>
          <a:xfrm flipH="1" flipV="1">
            <a:off x="8007927" y="4281055"/>
            <a:ext cx="1798976" cy="1309255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232431" y="5339283"/>
            <a:ext cx="2385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Объявление многоразрядного счетчика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 flipV="1">
            <a:off x="4502727" y="5146964"/>
            <a:ext cx="1729704" cy="75161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338322" y="1737626"/>
            <a:ext cx="36320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FB96B"/>
                </a:solidFill>
              </a:rPr>
              <a:t>$clog2 – </a:t>
            </a:r>
            <a:r>
              <a:rPr lang="ru-RU" b="1" dirty="0" smtClean="0">
                <a:solidFill>
                  <a:srgbClr val="7FB96B"/>
                </a:solidFill>
              </a:rPr>
              <a:t>встроенная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системная функция </a:t>
            </a:r>
            <a:r>
              <a:rPr lang="ru-RU" b="1" dirty="0" smtClean="0">
                <a:solidFill>
                  <a:srgbClr val="7FB96B"/>
                </a:solidFill>
              </a:rPr>
              <a:t>вычисления логарифма </a:t>
            </a:r>
            <a:r>
              <a:rPr lang="ru-RU" b="1" dirty="0" smtClean="0">
                <a:solidFill>
                  <a:srgbClr val="7FB96B"/>
                </a:solidFill>
              </a:rPr>
              <a:t>по основанию 2. </a:t>
            </a:r>
            <a:r>
              <a:rPr lang="en-US" b="1" dirty="0" smtClean="0">
                <a:solidFill>
                  <a:srgbClr val="7FB96B"/>
                </a:solidFill>
              </a:rPr>
              <a:t/>
            </a:r>
            <a:br>
              <a:rPr lang="en-US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НЕ ЯВЛЯЕТСЯ СИНТЕЗИРУЕМОЙ </a:t>
            </a:r>
            <a:r>
              <a:rPr lang="ru-RU" b="1" dirty="0" smtClean="0">
                <a:solidFill>
                  <a:srgbClr val="7FB96B"/>
                </a:solidFill>
              </a:rPr>
              <a:t>КОНСТРУКЦИЕЙ</a:t>
            </a:r>
            <a:r>
              <a:rPr lang="ru-RU" b="1" dirty="0" smtClean="0">
                <a:solidFill>
                  <a:srgbClr val="7FB96B"/>
                </a:solidFill>
              </a:rPr>
              <a:t>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Все системные функции в </a:t>
            </a:r>
            <a:r>
              <a:rPr lang="en-US" b="1" dirty="0" err="1" smtClean="0">
                <a:solidFill>
                  <a:srgbClr val="7FB96B"/>
                </a:solidFill>
              </a:rPr>
              <a:t>SystemVerilog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начинаются с </a:t>
            </a:r>
            <a:r>
              <a:rPr lang="en-US" b="1" dirty="0" smtClean="0">
                <a:solidFill>
                  <a:srgbClr val="7FB96B"/>
                </a:solidFill>
              </a:rPr>
              <a:t>$</a:t>
            </a:r>
            <a:endParaRPr lang="ru-RU" b="1" dirty="0" smtClean="0">
              <a:solidFill>
                <a:srgbClr val="7FB96B"/>
              </a:solidFill>
            </a:endParaRPr>
          </a:p>
          <a:p>
            <a:endParaRPr lang="ru-RU" b="1" dirty="0">
              <a:solidFill>
                <a:srgbClr val="3660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669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21</a:t>
            </a:fld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17" y="1832262"/>
            <a:ext cx="6778057" cy="3591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934065" y="1923415"/>
            <a:ext cx="2385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Асинхронный сброс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 flipV="1">
            <a:off x="6816436" y="2113375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805410" y="2380615"/>
            <a:ext cx="430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Активный уровень сброса 1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2687781" y="2570575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567410" y="2902347"/>
            <a:ext cx="430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Начальное значение счетчика 0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 flipV="1">
            <a:off x="3449781" y="3092307"/>
            <a:ext cx="2117630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754091" y="3256103"/>
            <a:ext cx="53478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Инкрементация счетчика каждый такт на </a:t>
            </a:r>
            <a:r>
              <a:rPr lang="ru-RU" b="1" dirty="0" smtClean="0">
                <a:solidFill>
                  <a:srgbClr val="7FB96B"/>
                </a:solidFill>
              </a:rPr>
              <a:t>1, </a:t>
            </a:r>
            <a:r>
              <a:rPr lang="ru-RU" b="1" dirty="0" smtClean="0">
                <a:solidFill>
                  <a:srgbClr val="7FB96B"/>
                </a:solidFill>
              </a:rPr>
              <a:t>если нет сигнала активного сброса.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При достижении максимального значения переполняется и переходит в значение 0.</a:t>
            </a:r>
          </a:p>
          <a:p>
            <a:r>
              <a:rPr lang="ru-RU" b="1" dirty="0">
                <a:solidFill>
                  <a:srgbClr val="7FB96B"/>
                </a:solidFill>
              </a:rPr>
              <a:t>Если счетчик 4 разрядный и равен  4</a:t>
            </a:r>
            <a:r>
              <a:rPr lang="en-US" b="1" dirty="0">
                <a:solidFill>
                  <a:srgbClr val="7FB96B"/>
                </a:solidFill>
              </a:rPr>
              <a:t>’b</a:t>
            </a:r>
            <a:r>
              <a:rPr lang="ru-RU" b="1" dirty="0" smtClean="0">
                <a:solidFill>
                  <a:srgbClr val="7FB96B"/>
                </a:solidFill>
              </a:rPr>
              <a:t>1111,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>
                <a:solidFill>
                  <a:srgbClr val="7FB96B"/>
                </a:solidFill>
              </a:rPr>
              <a:t>то следующее значение 0</a:t>
            </a:r>
          </a:p>
        </p:txBody>
      </p:sp>
      <p:cxnSp>
        <p:nvCxnSpPr>
          <p:cNvPr id="17" name="Прямая со стрелкой 16"/>
          <p:cNvCxnSpPr/>
          <p:nvPr/>
        </p:nvCxnSpPr>
        <p:spPr>
          <a:xfrm flipH="1">
            <a:off x="4752109" y="3958216"/>
            <a:ext cx="2064327" cy="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43347" y="5423229"/>
            <a:ext cx="38555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 светодиоды выводится диапазон разрядов счетчика. Чем больше индекс </a:t>
            </a:r>
            <a:r>
              <a:rPr lang="ru-RU" b="1" dirty="0" smtClean="0">
                <a:solidFill>
                  <a:srgbClr val="7FB96B"/>
                </a:solidFill>
              </a:rPr>
              <a:t>разряда, </a:t>
            </a:r>
            <a:r>
              <a:rPr lang="ru-RU" b="1" dirty="0" smtClean="0">
                <a:solidFill>
                  <a:srgbClr val="7FB96B"/>
                </a:solidFill>
              </a:rPr>
              <a:t>тем с меньшей частотой мигает светодиод.</a:t>
            </a:r>
            <a:endParaRPr lang="ru-RU" b="1" dirty="0">
              <a:solidFill>
                <a:srgbClr val="366088"/>
              </a:solidFill>
            </a:endParaRPr>
          </a:p>
        </p:txBody>
      </p:sp>
      <p:cxnSp>
        <p:nvCxnSpPr>
          <p:cNvPr id="19" name="Прямая со стрелкой 18"/>
          <p:cNvCxnSpPr>
            <a:stCxn id="18" idx="3"/>
          </p:cNvCxnSpPr>
          <p:nvPr/>
        </p:nvCxnSpPr>
        <p:spPr>
          <a:xfrm flipV="1">
            <a:off x="4298905" y="5049986"/>
            <a:ext cx="945040" cy="97340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188395" y="5124489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FB96B"/>
                </a:solidFill>
              </a:rPr>
              <a:t>$left(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)</a:t>
            </a:r>
            <a:r>
              <a:rPr lang="ru-RU" b="1" dirty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возвращает номер старшего индекса в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Если </a:t>
            </a:r>
            <a:r>
              <a:rPr lang="en-US" b="1" dirty="0" err="1" smtClean="0">
                <a:solidFill>
                  <a:srgbClr val="7FB96B"/>
                </a:solidFill>
              </a:rPr>
              <a:t>cnt</a:t>
            </a:r>
            <a:r>
              <a:rPr lang="en-US" b="1" dirty="0" smtClean="0">
                <a:solidFill>
                  <a:srgbClr val="7FB96B"/>
                </a:solidFill>
              </a:rPr>
              <a:t> 8</a:t>
            </a:r>
            <a:r>
              <a:rPr lang="ru-RU" b="1" dirty="0" smtClean="0">
                <a:solidFill>
                  <a:srgbClr val="7FB96B"/>
                </a:solidFill>
              </a:rPr>
              <a:t>-разрядный, </a:t>
            </a:r>
            <a:r>
              <a:rPr lang="ru-RU" b="1" dirty="0" smtClean="0">
                <a:solidFill>
                  <a:srgbClr val="7FB96B"/>
                </a:solidFill>
              </a:rPr>
              <a:t>то вернется 7.</a:t>
            </a:r>
            <a:endParaRPr lang="en-US" b="1" dirty="0" smtClean="0">
              <a:solidFill>
                <a:srgbClr val="7FB96B"/>
              </a:solidFill>
            </a:endParaRPr>
          </a:p>
          <a:p>
            <a:r>
              <a:rPr lang="ru-RU" b="1" dirty="0" smtClean="0">
                <a:solidFill>
                  <a:srgbClr val="7FB96B"/>
                </a:solidFill>
              </a:rPr>
              <a:t>Если </a:t>
            </a:r>
            <a:r>
              <a:rPr lang="en-US" b="1" dirty="0">
                <a:solidFill>
                  <a:srgbClr val="7FB96B"/>
                </a:solidFill>
              </a:rPr>
              <a:t>$left (</a:t>
            </a:r>
            <a:r>
              <a:rPr lang="en-US" b="1" dirty="0" err="1">
                <a:solidFill>
                  <a:srgbClr val="7FB96B"/>
                </a:solidFill>
              </a:rPr>
              <a:t>cnt</a:t>
            </a:r>
            <a:r>
              <a:rPr lang="en-US" b="1" dirty="0">
                <a:solidFill>
                  <a:srgbClr val="7FB96B"/>
                </a:solidFill>
              </a:rPr>
              <a:t>)</a:t>
            </a:r>
            <a:r>
              <a:rPr lang="ru-RU" b="1" dirty="0">
                <a:solidFill>
                  <a:srgbClr val="7FB96B"/>
                </a:solidFill>
              </a:rPr>
              <a:t> = 7 а </a:t>
            </a:r>
            <a:r>
              <a:rPr lang="en-US" b="1" dirty="0" err="1">
                <a:solidFill>
                  <a:srgbClr val="7FB96B"/>
                </a:solidFill>
              </a:rPr>
              <a:t>w_led</a:t>
            </a:r>
            <a:r>
              <a:rPr lang="ru-RU" b="1" dirty="0">
                <a:solidFill>
                  <a:srgbClr val="7FB96B"/>
                </a:solidFill>
              </a:rPr>
              <a:t> = 3</a:t>
            </a:r>
          </a:p>
          <a:p>
            <a:r>
              <a:rPr lang="ru-RU" b="1" dirty="0">
                <a:solidFill>
                  <a:srgbClr val="7FB96B"/>
                </a:solidFill>
              </a:rPr>
              <a:t> то </a:t>
            </a:r>
            <a:r>
              <a:rPr lang="en-US" b="1" dirty="0">
                <a:solidFill>
                  <a:srgbClr val="7FB96B"/>
                </a:solidFill>
              </a:rPr>
              <a:t>[$left (</a:t>
            </a:r>
            <a:r>
              <a:rPr lang="en-US" b="1" dirty="0" err="1">
                <a:solidFill>
                  <a:srgbClr val="7FB96B"/>
                </a:solidFill>
              </a:rPr>
              <a:t>cnt</a:t>
            </a:r>
            <a:r>
              <a:rPr lang="en-US" b="1" dirty="0">
                <a:solidFill>
                  <a:srgbClr val="7FB96B"/>
                </a:solidFill>
              </a:rPr>
              <a:t>) -: </a:t>
            </a:r>
            <a:r>
              <a:rPr lang="en-US" b="1" dirty="0" err="1">
                <a:solidFill>
                  <a:srgbClr val="7FB96B"/>
                </a:solidFill>
              </a:rPr>
              <a:t>w_led</a:t>
            </a:r>
            <a:r>
              <a:rPr lang="en-US" b="1" dirty="0">
                <a:solidFill>
                  <a:srgbClr val="7FB96B"/>
                </a:solidFill>
              </a:rPr>
              <a:t>]</a:t>
            </a:r>
            <a:r>
              <a:rPr lang="ru-RU" b="1" dirty="0">
                <a:solidFill>
                  <a:srgbClr val="7FB96B"/>
                </a:solidFill>
              </a:rPr>
              <a:t> эквивалентно </a:t>
            </a:r>
            <a:r>
              <a:rPr lang="en-US" b="1" dirty="0" smtClean="0">
                <a:solidFill>
                  <a:srgbClr val="7FB96B"/>
                </a:solidFill>
              </a:rPr>
              <a:t>[7:5]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28" name="Прямая со стрелкой 27"/>
          <p:cNvCxnSpPr/>
          <p:nvPr/>
        </p:nvCxnSpPr>
        <p:spPr>
          <a:xfrm flipH="1" flipV="1">
            <a:off x="5458691" y="5048342"/>
            <a:ext cx="1729704" cy="75161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47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22</a:t>
            </a:fld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790" y="1772949"/>
            <a:ext cx="9634860" cy="4004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6414656" y="1967630"/>
            <a:ext cx="5347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FB96B"/>
                </a:solidFill>
              </a:rPr>
              <a:t> w[x +: y</a:t>
            </a:r>
            <a:r>
              <a:rPr lang="en-US" b="1" dirty="0" smtClean="0">
                <a:solidFill>
                  <a:srgbClr val="7FB96B"/>
                </a:solidFill>
              </a:rPr>
              <a:t>]</a:t>
            </a:r>
            <a:r>
              <a:rPr lang="ru-RU" b="1" dirty="0" smtClean="0">
                <a:solidFill>
                  <a:srgbClr val="7FB96B"/>
                </a:solidFill>
              </a:rPr>
              <a:t> эквивалентно </a:t>
            </a:r>
            <a:r>
              <a:rPr lang="en-US" b="1" dirty="0">
                <a:solidFill>
                  <a:srgbClr val="7FB96B"/>
                </a:solidFill>
              </a:rPr>
              <a:t>w[x : (x+y-1</a:t>
            </a:r>
            <a:r>
              <a:rPr lang="en-US" b="1" dirty="0" smtClean="0">
                <a:solidFill>
                  <a:srgbClr val="7FB96B"/>
                </a:solidFill>
              </a:rPr>
              <a:t>)]</a:t>
            </a:r>
            <a:endParaRPr lang="ru-RU" b="1" dirty="0" smtClean="0">
              <a:solidFill>
                <a:srgbClr val="7FB96B"/>
              </a:solidFill>
            </a:endParaRPr>
          </a:p>
          <a:p>
            <a:r>
              <a:rPr lang="ru-RU" b="1" dirty="0" smtClean="0">
                <a:solidFill>
                  <a:srgbClr val="7FB96B"/>
                </a:solidFill>
              </a:rPr>
              <a:t> </a:t>
            </a:r>
            <a:r>
              <a:rPr lang="en-US" b="1" dirty="0" smtClean="0">
                <a:solidFill>
                  <a:srgbClr val="7FB96B"/>
                </a:solidFill>
              </a:rPr>
              <a:t>w[x </a:t>
            </a:r>
            <a:r>
              <a:rPr lang="ru-RU" b="1" dirty="0" smtClean="0">
                <a:solidFill>
                  <a:srgbClr val="7FB96B"/>
                </a:solidFill>
              </a:rPr>
              <a:t>-</a:t>
            </a:r>
            <a:r>
              <a:rPr lang="en-US" b="1" dirty="0" smtClean="0">
                <a:solidFill>
                  <a:srgbClr val="7FB96B"/>
                </a:solidFill>
              </a:rPr>
              <a:t>: </a:t>
            </a:r>
            <a:r>
              <a:rPr lang="en-US" b="1" dirty="0">
                <a:solidFill>
                  <a:srgbClr val="7FB96B"/>
                </a:solidFill>
              </a:rPr>
              <a:t>y]</a:t>
            </a:r>
            <a:r>
              <a:rPr lang="ru-RU" b="1" dirty="0">
                <a:solidFill>
                  <a:srgbClr val="7FB96B"/>
                </a:solidFill>
              </a:rPr>
              <a:t> эквивалентно </a:t>
            </a:r>
            <a:r>
              <a:rPr lang="en-US" b="1" dirty="0">
                <a:solidFill>
                  <a:srgbClr val="7FB96B"/>
                </a:solidFill>
              </a:rPr>
              <a:t>w[x : (</a:t>
            </a:r>
            <a:r>
              <a:rPr lang="en-US" b="1" dirty="0" smtClean="0">
                <a:solidFill>
                  <a:srgbClr val="7FB96B"/>
                </a:solidFill>
              </a:rPr>
              <a:t>x</a:t>
            </a:r>
            <a:r>
              <a:rPr lang="ru-RU" b="1" dirty="0" smtClean="0">
                <a:solidFill>
                  <a:srgbClr val="7FB96B"/>
                </a:solidFill>
              </a:rPr>
              <a:t>-</a:t>
            </a:r>
            <a:r>
              <a:rPr lang="en-US" b="1" dirty="0" smtClean="0">
                <a:solidFill>
                  <a:srgbClr val="7FB96B"/>
                </a:solidFill>
              </a:rPr>
              <a:t>y</a:t>
            </a:r>
            <a:r>
              <a:rPr lang="ru-RU" b="1" dirty="0" smtClean="0">
                <a:solidFill>
                  <a:srgbClr val="7FB96B"/>
                </a:solidFill>
              </a:rPr>
              <a:t>+</a:t>
            </a:r>
            <a:r>
              <a:rPr lang="en-US" b="1" dirty="0" smtClean="0">
                <a:solidFill>
                  <a:srgbClr val="7FB96B"/>
                </a:solidFill>
              </a:rPr>
              <a:t>1</a:t>
            </a:r>
            <a:r>
              <a:rPr lang="en-US" b="1" dirty="0">
                <a:solidFill>
                  <a:srgbClr val="7FB96B"/>
                </a:solidFill>
              </a:rPr>
              <a:t>)]</a:t>
            </a:r>
            <a:endParaRPr lang="ru-RU" b="1" dirty="0">
              <a:solidFill>
                <a:srgbClr val="7FB96B"/>
              </a:solidFill>
            </a:endParaRPr>
          </a:p>
          <a:p>
            <a:endParaRPr lang="ru-RU" b="1" dirty="0">
              <a:solidFill>
                <a:srgbClr val="7FB9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4574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23</a:t>
            </a:fld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44" y="1733983"/>
            <a:ext cx="5463020" cy="3088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017686" y="5651185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Превращение нажатия на  любую кнопку </a:t>
            </a:r>
            <a:r>
              <a:rPr lang="ru-RU" b="1" dirty="0" smtClean="0">
                <a:solidFill>
                  <a:srgbClr val="7FB96B"/>
                </a:solidFill>
              </a:rPr>
              <a:t>в </a:t>
            </a:r>
            <a:r>
              <a:rPr lang="ru-RU" b="1" dirty="0" smtClean="0">
                <a:solidFill>
                  <a:srgbClr val="7FB96B"/>
                </a:solidFill>
              </a:rPr>
              <a:t>однотактный строб для однократной обработки нажатия на кнопки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3" name="Прямая со стрелкой 12"/>
          <p:cNvCxnSpPr>
            <a:stCxn id="12" idx="1"/>
          </p:cNvCxnSpPr>
          <p:nvPr/>
        </p:nvCxnSpPr>
        <p:spPr>
          <a:xfrm flipH="1" flipV="1">
            <a:off x="4287982" y="4746228"/>
            <a:ext cx="1729704" cy="1366622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343" y="1503217"/>
            <a:ext cx="4759524" cy="1420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3361" y="3832694"/>
            <a:ext cx="4857506" cy="1289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6635135" y="2923308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Пример подобной схемы с тремя регистрами. И временная диаграмма отражающая работу </a:t>
            </a:r>
            <a:endParaRPr lang="ru-RU" b="1" dirty="0">
              <a:solidFill>
                <a:srgbClr val="7FB9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35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24</a:t>
            </a:fld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255" y="1666875"/>
            <a:ext cx="5326660" cy="2932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7208120" y="3708509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инкрементируется на </a:t>
            </a:r>
            <a:r>
              <a:rPr lang="ru-RU" b="1" dirty="0" smtClean="0">
                <a:solidFill>
                  <a:srgbClr val="7FB96B"/>
                </a:solidFill>
              </a:rPr>
              <a:t>1, </a:t>
            </a:r>
            <a:r>
              <a:rPr lang="ru-RU" b="1" dirty="0" smtClean="0">
                <a:solidFill>
                  <a:srgbClr val="7FB96B"/>
                </a:solidFill>
              </a:rPr>
              <a:t>если в момент положительного фронта </a:t>
            </a:r>
            <a:r>
              <a:rPr lang="en-US" b="1" dirty="0" err="1" smtClean="0">
                <a:solidFill>
                  <a:srgbClr val="7FB96B"/>
                </a:solidFill>
              </a:rPr>
              <a:t>clk</a:t>
            </a:r>
            <a:r>
              <a:rPr lang="en-US" b="1" dirty="0">
                <a:solidFill>
                  <a:srgbClr val="7FB96B"/>
                </a:solidFill>
              </a:rPr>
              <a:t> </a:t>
            </a:r>
            <a:r>
              <a:rPr lang="en-US" b="1" dirty="0" err="1">
                <a:solidFill>
                  <a:srgbClr val="7FB96B"/>
                </a:solidFill>
              </a:rPr>
              <a:t>any_key_pressed</a:t>
            </a:r>
            <a:r>
              <a:rPr lang="en-US" b="1" dirty="0">
                <a:solidFill>
                  <a:srgbClr val="7FB96B"/>
                </a:solidFill>
              </a:rPr>
              <a:t>  </a:t>
            </a:r>
            <a:r>
              <a:rPr lang="ru-RU" b="1" dirty="0" smtClean="0">
                <a:solidFill>
                  <a:srgbClr val="7FB96B"/>
                </a:solidFill>
              </a:rPr>
              <a:t>равен 1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В итоге каждое новое нажатие на кнопку увеличивает счетчик на 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5" name="Прямая со стрелкой 14"/>
          <p:cNvCxnSpPr>
            <a:stCxn id="14" idx="1"/>
          </p:cNvCxnSpPr>
          <p:nvPr/>
        </p:nvCxnSpPr>
        <p:spPr>
          <a:xfrm flipH="1" flipV="1">
            <a:off x="4675910" y="3498274"/>
            <a:ext cx="2532210" cy="94889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550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счетчиком</a:t>
            </a:r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 07_binary_counter</a:t>
            </a:r>
            <a:endParaRPr lang="ru-RU" sz="36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25</a:t>
            </a:fld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185" y="1633538"/>
            <a:ext cx="7225797" cy="4344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93327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dirty="0"/>
              <a:t/>
            </a:r>
            <a:br>
              <a:rPr lang="en-US" dirty="0"/>
            </a:br>
            <a:endParaRPr lang="ru-RU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26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3399416" y="4647303"/>
            <a:ext cx="1140312" cy="785309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4733365" y="4800600"/>
            <a:ext cx="1046949" cy="23935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44857" y="4116627"/>
            <a:ext cx="60519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Управление мерцанием светодиодов и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>
                <a:solidFill>
                  <a:srgbClr val="7FB96B"/>
                </a:solidFill>
              </a:rPr>
              <a:t>индикатора при помощи </a:t>
            </a:r>
            <a:r>
              <a:rPr lang="ru-RU" b="1" dirty="0" err="1">
                <a:solidFill>
                  <a:srgbClr val="7FB96B"/>
                </a:solidFill>
              </a:rPr>
              <a:t>последовательностной</a:t>
            </a:r>
            <a:r>
              <a:rPr lang="ru-RU" b="1" dirty="0">
                <a:solidFill>
                  <a:srgbClr val="7FB96B"/>
                </a:solidFill>
              </a:rPr>
              <a:t> логики и</a:t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>
                <a:solidFill>
                  <a:srgbClr val="7FB96B"/>
                </a:solidFill>
              </a:rPr>
              <a:t>воздействий на кнопки управления на плате.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3153783" y="2205318"/>
            <a:ext cx="1140312" cy="670673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4453666" y="2875991"/>
            <a:ext cx="1391963" cy="124063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7315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27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27C220B-BD9C-4FC2-939C-350E1A70D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847" y="935111"/>
            <a:ext cx="6401153" cy="168601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34D0B254-08AD-4AC1-8DA1-0D7717EDD4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855" y="2628226"/>
            <a:ext cx="10091849" cy="168601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885ABF06-9D5C-4E1A-9A8F-CE0CA2A367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695" y="4364833"/>
            <a:ext cx="6113591" cy="226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808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28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61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29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22495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Комбинационная логика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</a:t>
            </a:fld>
            <a:endParaRPr lang="ru-RU" dirty="0"/>
          </a:p>
        </p:txBody>
      </p:sp>
      <p:sp>
        <p:nvSpPr>
          <p:cNvPr id="13" name="Стрелка вправо 12"/>
          <p:cNvSpPr/>
          <p:nvPr/>
        </p:nvSpPr>
        <p:spPr>
          <a:xfrm>
            <a:off x="2410691" y="3036679"/>
            <a:ext cx="1725954" cy="1372848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709631" y="3501505"/>
            <a:ext cx="1009635" cy="461665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Входы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8119290" y="3072679"/>
            <a:ext cx="1755912" cy="1372848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8301852" y="3537505"/>
            <a:ext cx="1214820" cy="461665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Выходы</a:t>
            </a:r>
          </a:p>
        </p:txBody>
      </p:sp>
      <p:sp>
        <p:nvSpPr>
          <p:cNvPr id="17" name="Облако 16"/>
          <p:cNvSpPr/>
          <p:nvPr/>
        </p:nvSpPr>
        <p:spPr>
          <a:xfrm>
            <a:off x="4520770" y="2736383"/>
            <a:ext cx="3233191" cy="2276192"/>
          </a:xfrm>
          <a:prstGeom prst="cloud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/>
          <p:cNvSpPr txBox="1"/>
          <p:nvPr/>
        </p:nvSpPr>
        <p:spPr>
          <a:xfrm>
            <a:off x="4863396" y="3353834"/>
            <a:ext cx="2547941" cy="830997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400" dirty="0"/>
              <a:t>Комбинационная </a:t>
            </a:r>
            <a:br>
              <a:rPr lang="ru-RU" sz="2400" dirty="0"/>
            </a:br>
            <a:r>
              <a:rPr lang="ru-RU" sz="2400" dirty="0"/>
              <a:t>логика</a:t>
            </a:r>
          </a:p>
        </p:txBody>
      </p:sp>
    </p:spTree>
    <p:extLst>
      <p:ext uri="{BB962C8B-B14F-4D97-AF65-F5344CB8AC3E}">
        <p14:creationId xmlns:p14="http://schemas.microsoft.com/office/powerpoint/2010/main" val="36983620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30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4307185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061A925-2F60-401A-BE97-6DAE86E78BD4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</a:t>
            </a:r>
            <a:endParaRPr lang="ru-RU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12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0.0569 2.96296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1806DFF1-2035-42EA-98D9-66146290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31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875F5E2-7112-42EA-9BDD-577FBA5C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PROXIMA NOVA EXTRABOLD" panose="02000506030000020004" pitchFamily="2" charset="0"/>
                <a:ea typeface="+mn-ea"/>
                <a:cs typeface="+mn-cs"/>
              </a:rPr>
              <a:t>Сдвиговый регистр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B2EC185E-D986-4920-BFAE-111697A3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95" y="2633876"/>
            <a:ext cx="5624984" cy="2097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B36E3E4-FA2B-414F-929C-8044082C8D2A}"/>
              </a:ext>
            </a:extLst>
          </p:cNvPr>
          <p:cNvSpPr txBox="1"/>
          <p:nvPr/>
        </p:nvSpPr>
        <p:spPr>
          <a:xfrm>
            <a:off x="4307185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</a:t>
            </a:r>
            <a:endParaRPr lang="ru-RU" sz="3200" dirty="0">
              <a:solidFill>
                <a:srgbClr val="FF0000"/>
              </a:solidFill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="" xmlns:a16="http://schemas.microsoft.com/office/drawing/2014/main" id="{1CC86AC1-7DFF-46A4-9977-F92C18069495}"/>
              </a:ext>
            </a:extLst>
          </p:cNvPr>
          <p:cNvGrpSpPr/>
          <p:nvPr/>
        </p:nvGrpSpPr>
        <p:grpSpPr>
          <a:xfrm>
            <a:off x="2664517" y="2804946"/>
            <a:ext cx="492878" cy="228867"/>
            <a:chOff x="2476475" y="2698919"/>
            <a:chExt cx="543421" cy="252337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="" xmlns:a16="http://schemas.microsoft.com/office/drawing/2014/main" id="{3002D903-D826-4056-862B-DA4A5545806D}"/>
                </a:ext>
              </a:extLst>
            </p:cNvPr>
            <p:cNvCxnSpPr>
              <a:cxnSpLocks/>
            </p:cNvCxnSpPr>
            <p:nvPr/>
          </p:nvCxnSpPr>
          <p:spPr>
            <a:xfrm>
              <a:off x="2732028" y="2698919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="" xmlns:a16="http://schemas.microsoft.com/office/drawing/2014/main" id="{0BA389A9-6C29-465B-945F-56A94ADF3321}"/>
                </a:ext>
              </a:extLst>
            </p:cNvPr>
            <p:cNvCxnSpPr>
              <a:cxnSpLocks/>
            </p:cNvCxnSpPr>
            <p:nvPr/>
          </p:nvCxnSpPr>
          <p:spPr>
            <a:xfrm>
              <a:off x="2476475" y="2951255"/>
              <a:ext cx="287868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="" xmlns:a16="http://schemas.microsoft.com/office/drawing/2014/main" id="{E9FC09A6-0B16-4769-A22C-C5ED8E89C18D}"/>
                </a:ext>
              </a:extLst>
            </p:cNvPr>
            <p:cNvCxnSpPr>
              <a:cxnSpLocks/>
            </p:cNvCxnSpPr>
            <p:nvPr/>
          </p:nvCxnSpPr>
          <p:spPr>
            <a:xfrm>
              <a:off x="2751619" y="2698919"/>
              <a:ext cx="0" cy="2523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061A925-2F60-401A-BE97-6DAE86E78BD4}"/>
              </a:ext>
            </a:extLst>
          </p:cNvPr>
          <p:cNvSpPr txBox="1"/>
          <p:nvPr/>
        </p:nvSpPr>
        <p:spPr>
          <a:xfrm>
            <a:off x="3157395" y="325259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FA19C451-9D62-42A9-8EA7-685C2C534ECA}"/>
              </a:ext>
            </a:extLst>
          </p:cNvPr>
          <p:cNvSpPr txBox="1"/>
          <p:nvPr/>
        </p:nvSpPr>
        <p:spPr>
          <a:xfrm>
            <a:off x="5001936" y="326164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1</a:t>
            </a:r>
            <a:endParaRPr lang="ru-RU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13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0.0569 2.96296E-6 " pathEditMode="relative" rAng="0" ptsTypes="AA">
                                      <p:cBhvr>
                                        <p:cTn id="13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9531 1.85185E-6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96296E-6 L 0.0569 2.96296E-6 " pathEditMode="relative" rAng="0" ptsTypes="AA">
                                      <p:cBhvr>
                                        <p:cTn id="17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32</a:t>
            </a:fld>
            <a:endParaRPr lang="ru-RU" dirty="0"/>
          </a:p>
        </p:txBody>
      </p:sp>
      <p:pic>
        <p:nvPicPr>
          <p:cNvPr id="6" name="lab4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212317" y="333828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68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sz="3600" dirty="0"/>
              <a:t/>
            </a:r>
            <a:br>
              <a:rPr lang="en-US" sz="3600" dirty="0"/>
            </a:br>
            <a:endParaRPr lang="ru-RU" sz="36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33</a:t>
            </a:fld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92011"/>
            <a:ext cx="6511780" cy="367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486268" y="3902563"/>
            <a:ext cx="4705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Генерация сигнала </a:t>
            </a:r>
            <a:r>
              <a:rPr lang="en-US" b="1" dirty="0" smtClean="0">
                <a:solidFill>
                  <a:srgbClr val="7FB96B"/>
                </a:solidFill>
              </a:rPr>
              <a:t>enable </a:t>
            </a:r>
            <a:r>
              <a:rPr lang="ru-RU" b="1" dirty="0" smtClean="0">
                <a:solidFill>
                  <a:srgbClr val="7FB96B"/>
                </a:solidFill>
              </a:rPr>
              <a:t>который равен 1 один раз в 2**23 тактов. Изменив свариваемый </a:t>
            </a:r>
            <a:r>
              <a:rPr lang="ru-RU" b="1" dirty="0" smtClean="0">
                <a:solidFill>
                  <a:srgbClr val="7FB96B"/>
                </a:solidFill>
              </a:rPr>
              <a:t>диапазон, </a:t>
            </a:r>
            <a:r>
              <a:rPr lang="ru-RU" b="1" dirty="0" smtClean="0">
                <a:solidFill>
                  <a:srgbClr val="7FB96B"/>
                </a:solidFill>
              </a:rPr>
              <a:t>можно изменить частоту генерации сигнала </a:t>
            </a:r>
            <a:r>
              <a:rPr lang="en-US" b="1" dirty="0" smtClean="0">
                <a:solidFill>
                  <a:srgbClr val="7FB96B"/>
                </a:solidFill>
              </a:rPr>
              <a:t>enable.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Данный сигнал необходим для удобной визуализации  работы сдвигового регистра в примере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>
            <a:stCxn id="9" idx="1"/>
          </p:cNvCxnSpPr>
          <p:nvPr/>
        </p:nvCxnSpPr>
        <p:spPr>
          <a:xfrm flipH="1">
            <a:off x="4869873" y="4918226"/>
            <a:ext cx="2616395" cy="37421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480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52" y="1625311"/>
            <a:ext cx="6762750" cy="366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r>
              <a:rPr lang="en-US" sz="3600" dirty="0"/>
              <a:t/>
            </a:r>
            <a:br>
              <a:rPr lang="en-US" sz="3600" dirty="0"/>
            </a:br>
            <a:endParaRPr lang="ru-RU" sz="3600" b="1" dirty="0">
              <a:solidFill>
                <a:srgbClr val="366088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34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7333868" y="1304836"/>
            <a:ext cx="4705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Нажатие на любую кнопку дает </a:t>
            </a:r>
            <a:r>
              <a:rPr lang="en-US" b="1" dirty="0" err="1" smtClean="0">
                <a:solidFill>
                  <a:srgbClr val="7FB96B"/>
                </a:solidFill>
              </a:rPr>
              <a:t>button_on</a:t>
            </a:r>
            <a:r>
              <a:rPr lang="en-US" b="1" dirty="0" smtClean="0">
                <a:solidFill>
                  <a:srgbClr val="7FB96B"/>
                </a:solidFill>
              </a:rPr>
              <a:t> =1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>
            <a:stCxn id="9" idx="1"/>
          </p:cNvCxnSpPr>
          <p:nvPr/>
        </p:nvCxnSpPr>
        <p:spPr>
          <a:xfrm flipH="1">
            <a:off x="2860964" y="1489502"/>
            <a:ext cx="4472904" cy="46399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333868" y="2140624"/>
            <a:ext cx="47057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Объявление сдвигового регистра разрядности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той </a:t>
            </a:r>
            <a:r>
              <a:rPr lang="ru-RU" b="1" dirty="0" smtClean="0">
                <a:solidFill>
                  <a:srgbClr val="7FB96B"/>
                </a:solidFill>
              </a:rPr>
              <a:t>же, </a:t>
            </a:r>
            <a:r>
              <a:rPr lang="ru-RU" b="1" dirty="0" smtClean="0">
                <a:solidFill>
                  <a:srgbClr val="7FB96B"/>
                </a:solidFill>
              </a:rPr>
              <a:t>что и количество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на вашей плате. Если мы </a:t>
            </a:r>
            <a:r>
              <a:rPr lang="ru-RU" b="1" dirty="0" smtClean="0">
                <a:solidFill>
                  <a:srgbClr val="7FB96B"/>
                </a:solidFill>
              </a:rPr>
              <a:t>хотим, </a:t>
            </a:r>
            <a:r>
              <a:rPr lang="ru-RU" b="1" dirty="0" smtClean="0">
                <a:solidFill>
                  <a:srgbClr val="7FB96B"/>
                </a:solidFill>
              </a:rPr>
              <a:t>чтобы по сдвиговому регистру двигали не однобитные значения то его надо объявить двумерным массивом регистров.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4" name="Прямая со стрелкой 13"/>
          <p:cNvCxnSpPr>
            <a:stCxn id="13" idx="1"/>
          </p:cNvCxnSpPr>
          <p:nvPr/>
        </p:nvCxnSpPr>
        <p:spPr>
          <a:xfrm flipH="1" flipV="1">
            <a:off x="3609110" y="2557286"/>
            <a:ext cx="3724758" cy="46050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333868" y="4923104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Реализация сдвига вправо на 1 разряд на такт с помощью операции конкатенации.</a:t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Причем сдвиг будет </a:t>
            </a:r>
            <a:r>
              <a:rPr lang="ru-RU" b="1" dirty="0" smtClean="0">
                <a:solidFill>
                  <a:srgbClr val="7FB96B"/>
                </a:solidFill>
              </a:rPr>
              <a:t>осуществляться только, </a:t>
            </a:r>
            <a:r>
              <a:rPr lang="ru-RU" b="1" dirty="0" smtClean="0">
                <a:solidFill>
                  <a:srgbClr val="7FB96B"/>
                </a:solidFill>
              </a:rPr>
              <a:t>когда </a:t>
            </a:r>
            <a:r>
              <a:rPr lang="en-US" b="1" dirty="0" smtClean="0">
                <a:solidFill>
                  <a:srgbClr val="7FB96B"/>
                </a:solidFill>
              </a:rPr>
              <a:t>enable = 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9" name="Прямая со стрелкой 18"/>
          <p:cNvCxnSpPr>
            <a:stCxn id="18" idx="1"/>
          </p:cNvCxnSpPr>
          <p:nvPr/>
        </p:nvCxnSpPr>
        <p:spPr>
          <a:xfrm flipH="1" flipV="1">
            <a:off x="5749636" y="4551219"/>
            <a:ext cx="1584232" cy="97205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531154" y="5456129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Вывод значения сдвигового регистра на светодиоды. В итоге на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при нажатии на кнопку будет видно движение огоньков по сдвиговому регистру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22" name="Прямая со стрелкой 21"/>
          <p:cNvCxnSpPr>
            <a:stCxn id="21" idx="1"/>
          </p:cNvCxnSpPr>
          <p:nvPr/>
        </p:nvCxnSpPr>
        <p:spPr>
          <a:xfrm flipH="1" flipV="1">
            <a:off x="1295400" y="5036127"/>
            <a:ext cx="1235754" cy="102016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2626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18" y="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08_shift_register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35</a:t>
            </a:fld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3" y="984973"/>
            <a:ext cx="8246053" cy="288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901" y="3719513"/>
            <a:ext cx="6486525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92409" y="5962219"/>
            <a:ext cx="8178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Для реализации циклического сдвига надо каждый </a:t>
            </a:r>
            <a:r>
              <a:rPr lang="ru-RU" b="1" dirty="0" smtClean="0">
                <a:solidFill>
                  <a:srgbClr val="7FB96B"/>
                </a:solidFill>
              </a:rPr>
              <a:t>так</a:t>
            </a:r>
            <a:r>
              <a:rPr lang="ru-RU" b="1" dirty="0">
                <a:solidFill>
                  <a:srgbClr val="7FB96B"/>
                </a:solidFill>
              </a:rPr>
              <a:t>т</a:t>
            </a:r>
            <a:r>
              <a:rPr lang="ru-RU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вдвигать не </a:t>
            </a:r>
            <a:r>
              <a:rPr lang="en-US" b="1" dirty="0" err="1" smtClean="0">
                <a:solidFill>
                  <a:srgbClr val="7FB96B"/>
                </a:solidFill>
              </a:rPr>
              <a:t>button_on</a:t>
            </a:r>
            <a:r>
              <a:rPr lang="ru-RU" b="1" dirty="0" smtClean="0">
                <a:solidFill>
                  <a:srgbClr val="7FB96B"/>
                </a:solidFill>
              </a:rPr>
              <a:t>,</a:t>
            </a:r>
            <a:r>
              <a:rPr lang="en-US" b="1" dirty="0" smtClean="0">
                <a:solidFill>
                  <a:srgbClr val="7FB96B"/>
                </a:solidFill>
              </a:rPr>
              <a:t> </a:t>
            </a:r>
            <a:r>
              <a:rPr lang="ru-RU" b="1" dirty="0" smtClean="0">
                <a:solidFill>
                  <a:srgbClr val="7FB96B"/>
                </a:solidFill>
              </a:rPr>
              <a:t>а выталкиваемый разряд </a:t>
            </a:r>
            <a:r>
              <a:rPr lang="en-US" b="1" dirty="0" err="1" smtClean="0">
                <a:solidFill>
                  <a:srgbClr val="7FB96B"/>
                </a:solidFill>
              </a:rPr>
              <a:t>shift_reg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0" name="Прямая со стрелкой 9"/>
          <p:cNvCxnSpPr/>
          <p:nvPr/>
        </p:nvCxnSpPr>
        <p:spPr>
          <a:xfrm flipV="1">
            <a:off x="3629891" y="5146964"/>
            <a:ext cx="1475509" cy="91440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1176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4300" b="1" dirty="0">
              <a:solidFill>
                <a:srgbClr val="366088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36</a:t>
            </a:fld>
            <a:endParaRPr lang="ru-RU" dirty="0"/>
          </a:p>
        </p:txBody>
      </p:sp>
      <p:pic>
        <p:nvPicPr>
          <p:cNvPr id="15362" name="Picture 2" descr="C:\Users\srg_chs\Desktop\ALTERA-Cyclone-IV-EP4CE10-FPGA-Altera-EP4CE-NIOSI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9" y="1949040"/>
            <a:ext cx="48101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944857" y="4116627"/>
            <a:ext cx="59824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7FB96B"/>
                </a:solidFill>
              </a:rPr>
              <a:t>Вывод слова на </a:t>
            </a:r>
            <a:r>
              <a:rPr lang="ru-RU" b="1" dirty="0" err="1">
                <a:solidFill>
                  <a:srgbClr val="7FB96B"/>
                </a:solidFill>
              </a:rPr>
              <a:t>семисегментный</a:t>
            </a:r>
            <a:r>
              <a:rPr lang="ru-RU" b="1" dirty="0">
                <a:solidFill>
                  <a:srgbClr val="7FB96B"/>
                </a:solidFill>
              </a:rPr>
              <a:t> индикатор при помощи</a:t>
            </a:r>
          </a:p>
          <a:p>
            <a:r>
              <a:rPr lang="ru-RU" b="1" dirty="0" err="1">
                <a:solidFill>
                  <a:srgbClr val="7FB96B"/>
                </a:solidFill>
              </a:rPr>
              <a:t>последовательностной</a:t>
            </a:r>
            <a:r>
              <a:rPr lang="ru-RU" b="1" dirty="0">
                <a:solidFill>
                  <a:srgbClr val="7FB96B"/>
                </a:solidFill>
              </a:rPr>
              <a:t> логики.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3153783" y="2205318"/>
            <a:ext cx="1140312" cy="670673"/>
          </a:xfrm>
          <a:prstGeom prst="rect">
            <a:avLst/>
          </a:prstGeom>
          <a:noFill/>
          <a:ln w="38100">
            <a:solidFill>
              <a:srgbClr val="7FB9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366088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 flipH="1" flipV="1">
            <a:off x="4453666" y="2875991"/>
            <a:ext cx="1391963" cy="1240637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1243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37</a:t>
            </a:fld>
            <a:endParaRPr lang="ru-RU" dirty="0"/>
          </a:p>
        </p:txBody>
      </p:sp>
      <p:pic>
        <p:nvPicPr>
          <p:cNvPr id="1026" name="Picture 2" descr="C:\Users\srg_chs\Desktop\семисегментный-индикатор-с-оа-или-ок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20" y="2096749"/>
            <a:ext cx="3608841" cy="3514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srg_chs\Desktop\50cc0aa55be68014d847d47c2c1ac28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2971" y="1989013"/>
            <a:ext cx="6632984" cy="372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9627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38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’b1111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F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573" y="3676747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77201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649465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180165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1342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39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’b0001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F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573" y="3676747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F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268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581" y="365125"/>
            <a:ext cx="11797145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Проблема вычислений в комбинационной логике.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Вычисления начинаются при изменении входов логики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Как понять когда результат на выходе комбинационной логики будет готов для дальнейших вычислений?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dirty="0">
              <a:latin typeface="Consolas" panose="020B06090202040302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B2E123A2-5EEA-441F-AB6F-38DC56571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614" y="1629801"/>
            <a:ext cx="5176018" cy="474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9936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н</a:t>
            </a:r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40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’b0010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P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121464" y="3676816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P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8211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н</a:t>
            </a:r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41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’b0100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FB96B"/>
                </a:solidFill>
              </a:rPr>
              <a:t>G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652164" y="3676815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G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0012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 err="1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.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Динамическая индикация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42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F2D650-F287-443D-BC03-6411794F2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48" y="1690688"/>
            <a:ext cx="7609503" cy="3972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57747" y="3022893"/>
            <a:ext cx="103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4</a:t>
            </a:r>
            <a:r>
              <a:rPr lang="en-US" b="1" dirty="0" smtClean="0">
                <a:solidFill>
                  <a:srgbClr val="7FB96B"/>
                </a:solidFill>
              </a:rPr>
              <a:t>’b1000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7531" y="2110656"/>
            <a:ext cx="53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FB96B"/>
                </a:solidFill>
              </a:rPr>
              <a:t>A</a:t>
            </a:r>
            <a:endParaRPr lang="ru-RU" b="1" dirty="0">
              <a:solidFill>
                <a:srgbClr val="7FB96B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234055" y="3689103"/>
            <a:ext cx="53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A</a:t>
            </a:r>
            <a:endParaRPr lang="ru-RU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0912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smtClean="0">
                <a:latin typeface="PROXIMA NOVA EXTRABOLD" panose="02000506030000020004" pitchFamily="2" charset="0"/>
                <a:ea typeface="+mn-ea"/>
                <a:cs typeface="+mn-cs"/>
              </a:rPr>
              <a:t>семисегментный</a:t>
            </a:r>
            <a:r>
              <a:rPr lang="ru-RU" sz="3200" dirty="0" smtClean="0">
                <a:latin typeface="PROXIMA NOVA EXTRABOLD" panose="02000506030000020004" pitchFamily="2" charset="0"/>
                <a:ea typeface="+mn-ea"/>
                <a:cs typeface="+mn-cs"/>
              </a:rPr>
              <a:t>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06175" y="1295566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43</a:t>
            </a:fld>
            <a:endParaRPr lang="ru-RU" dirty="0"/>
          </a:p>
        </p:txBody>
      </p:sp>
      <p:pic>
        <p:nvPicPr>
          <p:cNvPr id="7" name="lab5.wmv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6200000">
            <a:off x="4168773" y="464457"/>
            <a:ext cx="3854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43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44</a:t>
            </a:fld>
            <a:endParaRPr lang="ru-RU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892011"/>
            <a:ext cx="6511780" cy="367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486268" y="3902563"/>
            <a:ext cx="4705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Генерация сигнала </a:t>
            </a:r>
            <a:r>
              <a:rPr lang="en-US" b="1" dirty="0" smtClean="0">
                <a:solidFill>
                  <a:srgbClr val="7FB96B"/>
                </a:solidFill>
              </a:rPr>
              <a:t>enable </a:t>
            </a:r>
            <a:r>
              <a:rPr lang="ru-RU" b="1" dirty="0" smtClean="0">
                <a:solidFill>
                  <a:srgbClr val="7FB96B"/>
                </a:solidFill>
              </a:rPr>
              <a:t>который равен 1 один раз в 2**23 тактов. Изменив свариваемый диапазон можно изменить частоту генерации сигнала </a:t>
            </a:r>
            <a:r>
              <a:rPr lang="en-US" b="1" dirty="0" smtClean="0">
                <a:solidFill>
                  <a:srgbClr val="7FB96B"/>
                </a:solidFill>
              </a:rPr>
              <a:t>enable.</a:t>
            </a:r>
            <a:r>
              <a:rPr lang="ru-RU" b="1" dirty="0">
                <a:solidFill>
                  <a:srgbClr val="7FB96B"/>
                </a:solidFill>
              </a:rPr>
              <a:t/>
            </a:r>
            <a:br>
              <a:rPr lang="ru-RU" b="1" dirty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Данный сигнал необходим для удобной визуализации  работы сдвигового регистра в примере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1" name="Прямая со стрелкой 10"/>
          <p:cNvCxnSpPr>
            <a:stCxn id="9" idx="1"/>
          </p:cNvCxnSpPr>
          <p:nvPr/>
        </p:nvCxnSpPr>
        <p:spPr>
          <a:xfrm flipH="1">
            <a:off x="4869873" y="4918226"/>
            <a:ext cx="2616395" cy="374210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3463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45</a:t>
            </a:fld>
            <a:endParaRPr lang="ru-RU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607" y="2289031"/>
            <a:ext cx="6753225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703486" y="4819195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Циклический сдвиговый регистр, в котором по кругу бегает 1</a:t>
            </a:r>
          </a:p>
          <a:p>
            <a:r>
              <a:rPr lang="ru-RU" b="1" dirty="0" smtClean="0">
                <a:solidFill>
                  <a:srgbClr val="7FB96B"/>
                </a:solidFill>
              </a:rPr>
              <a:t>0001 -</a:t>
            </a:r>
            <a:r>
              <a:rPr lang="en-US" b="1" dirty="0" smtClean="0">
                <a:solidFill>
                  <a:srgbClr val="7FB96B"/>
                </a:solidFill>
              </a:rPr>
              <a:t>&gt; 1000 -&gt; 0100 -&gt; 0010 -&gt; 0001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12" name="Прямая со стрелкой 11"/>
          <p:cNvCxnSpPr>
            <a:stCxn id="10" idx="1"/>
          </p:cNvCxnSpPr>
          <p:nvPr/>
        </p:nvCxnSpPr>
        <p:spPr>
          <a:xfrm flipH="1" flipV="1">
            <a:off x="5119254" y="4447311"/>
            <a:ext cx="1584232" cy="83354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7185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: 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вывод слова на </a:t>
            </a:r>
            <a:r>
              <a:rPr lang="ru-RU" sz="3200" dirty="0" err="1">
                <a:latin typeface="PROXIMA NOVA EXTRABOLD" panose="02000506030000020004" pitchFamily="2" charset="0"/>
                <a:ea typeface="+mn-ea"/>
                <a:cs typeface="+mn-cs"/>
              </a:rPr>
              <a:t>семисегментый</a:t>
            </a:r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 индикатор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 09_7segment_word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38448" y="1360112"/>
            <a:ext cx="10515600" cy="4351338"/>
          </a:xfrm>
        </p:spPr>
        <p:txBody>
          <a:bodyPr>
            <a:normAutofit/>
          </a:bodyPr>
          <a:lstStyle/>
          <a:p>
            <a:endParaRPr lang="en-US" sz="5400" dirty="0"/>
          </a:p>
          <a:p>
            <a:pPr marL="0" indent="0">
              <a:buNone/>
            </a:pPr>
            <a:r>
              <a:rPr lang="en-US" sz="5400" dirty="0"/>
              <a:t>			    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46</a:t>
            </a:fld>
            <a:endParaRPr lang="ru-RU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38" y="2223222"/>
            <a:ext cx="3305175" cy="292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62125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69941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со сдвиговым регистром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47</a:t>
            </a:fld>
            <a:endParaRPr lang="ru-RU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3" y="2111086"/>
            <a:ext cx="9479661" cy="340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82887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48</a:t>
            </a:fld>
            <a:endParaRPr lang="ru-RU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843" y="2108489"/>
            <a:ext cx="8195691" cy="3197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71270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49</a:t>
            </a:fld>
            <a:endParaRPr lang="ru-RU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72" y="1595438"/>
            <a:ext cx="7031636" cy="2685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83595" y="3177431"/>
            <a:ext cx="47057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Регистр хранящий в себе настраиваемое значение счета </a:t>
            </a:r>
            <a:r>
              <a:rPr lang="en-US" b="1" dirty="0" smtClean="0">
                <a:solidFill>
                  <a:srgbClr val="7FB96B"/>
                </a:solidFill>
              </a:rPr>
              <a:t>cnt_1</a:t>
            </a:r>
            <a:r>
              <a:rPr lang="ru-RU" b="1" dirty="0" smtClean="0">
                <a:solidFill>
                  <a:srgbClr val="7FB96B"/>
                </a:solidFill>
              </a:rPr>
              <a:t>(в некотором виде скорость счета)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Обратите внимание что </a:t>
            </a:r>
            <a:r>
              <a:rPr lang="en-US" b="1" dirty="0" smtClean="0">
                <a:solidFill>
                  <a:srgbClr val="7FB96B"/>
                </a:solidFill>
              </a:rPr>
              <a:t>key[0] </a:t>
            </a:r>
            <a:r>
              <a:rPr lang="ru-RU" b="1" dirty="0" smtClean="0">
                <a:solidFill>
                  <a:srgbClr val="7FB96B"/>
                </a:solidFill>
              </a:rPr>
              <a:t>приоритетнее </a:t>
            </a:r>
            <a:r>
              <a:rPr lang="en-US" b="1" dirty="0" smtClean="0">
                <a:solidFill>
                  <a:srgbClr val="7FB96B"/>
                </a:solidFill>
              </a:rPr>
              <a:t>key[</a:t>
            </a:r>
            <a:r>
              <a:rPr lang="ru-RU" b="1" dirty="0" smtClean="0">
                <a:solidFill>
                  <a:srgbClr val="7FB96B"/>
                </a:solidFill>
              </a:rPr>
              <a:t>1</a:t>
            </a:r>
            <a:r>
              <a:rPr lang="en-US" b="1" dirty="0" smtClean="0">
                <a:solidFill>
                  <a:srgbClr val="7FB96B"/>
                </a:solidFill>
              </a:rPr>
              <a:t>]</a:t>
            </a:r>
            <a:r>
              <a:rPr lang="ru-RU" b="1" dirty="0" smtClean="0">
                <a:solidFill>
                  <a:srgbClr val="7FB96B"/>
                </a:solidFill>
              </a:rPr>
              <a:t/>
            </a:r>
            <a:br>
              <a:rPr lang="ru-RU" b="1" dirty="0" smtClean="0">
                <a:solidFill>
                  <a:srgbClr val="7FB96B"/>
                </a:solidFill>
              </a:rPr>
            </a:br>
            <a:r>
              <a:rPr lang="ru-RU" b="1" dirty="0" smtClean="0">
                <a:solidFill>
                  <a:srgbClr val="7FB96B"/>
                </a:solidFill>
              </a:rPr>
              <a:t>А так же в условиях инкремента и декремента проверяется что изменение счетчика не приведет к переполнению. Например, если </a:t>
            </a:r>
            <a:r>
              <a:rPr lang="en-US" b="1" dirty="0" smtClean="0">
                <a:solidFill>
                  <a:srgbClr val="7FB96B"/>
                </a:solidFill>
              </a:rPr>
              <a:t>period = 0 </a:t>
            </a:r>
            <a:r>
              <a:rPr lang="ru-RU" b="1" dirty="0" smtClean="0">
                <a:solidFill>
                  <a:srgbClr val="7FB96B"/>
                </a:solidFill>
              </a:rPr>
              <a:t>и пришло нажатие на </a:t>
            </a:r>
            <a:r>
              <a:rPr lang="en-US" b="1" dirty="0" smtClean="0">
                <a:solidFill>
                  <a:srgbClr val="7FB96B"/>
                </a:solidFill>
              </a:rPr>
              <a:t>key[1] </a:t>
            </a:r>
            <a:r>
              <a:rPr lang="ru-RU" b="1" dirty="0" smtClean="0">
                <a:solidFill>
                  <a:srgbClr val="7FB96B"/>
                </a:solidFill>
              </a:rPr>
              <a:t>то останется 0 а не будет значение </a:t>
            </a:r>
            <a:r>
              <a:rPr lang="en-US" b="1" dirty="0" smtClean="0">
                <a:solidFill>
                  <a:srgbClr val="7FB96B"/>
                </a:solidFill>
              </a:rPr>
              <a:t>‘b</a:t>
            </a:r>
            <a:r>
              <a:rPr lang="ru-RU" b="1" dirty="0" smtClean="0">
                <a:solidFill>
                  <a:srgbClr val="7FB96B"/>
                </a:solidFill>
              </a:rPr>
              <a:t>11111.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 flipV="1">
            <a:off x="4807527" y="3879273"/>
            <a:ext cx="2076068" cy="729319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520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PROXIMA NOVA EXTRABOLD" panose="02000506030000020004" pitchFamily="2" charset="0"/>
                <a:ea typeface="+mn-ea"/>
                <a:cs typeface="+mn-cs"/>
              </a:rPr>
              <a:t>Contamination and propagation delays</a:t>
            </a:r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Contamination delay </a:t>
            </a:r>
          </a:p>
          <a:p>
            <a:pPr marL="0" indent="0">
              <a:buNone/>
            </a:pPr>
            <a:r>
              <a:rPr lang="ru-RU" dirty="0"/>
              <a:t>Входы изменились, но на выходе результат пока что нестабильный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Propagation delay </a:t>
            </a:r>
            <a:endParaRPr lang="ru-RU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ru-RU" dirty="0"/>
              <a:t>Стабильный результат на выходе комбинационной схемы.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dirty="0">
              <a:latin typeface="Consolas" panose="020B0609020204030204" pitchFamily="49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DC6463D-685A-42D1-9511-72751ECC7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614" y="1943604"/>
            <a:ext cx="4424251" cy="411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5972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934" y="1570117"/>
            <a:ext cx="5011448" cy="3529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50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83595" y="3177431"/>
            <a:ext cx="4705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отсчитывающий время в тактах от 0 до </a:t>
            </a:r>
            <a:r>
              <a:rPr lang="en-US" b="1" dirty="0" smtClean="0">
                <a:solidFill>
                  <a:srgbClr val="7FB96B"/>
                </a:solidFill>
              </a:rPr>
              <a:t>period -1. </a:t>
            </a:r>
            <a:r>
              <a:rPr lang="ru-RU" b="1" dirty="0" smtClean="0">
                <a:solidFill>
                  <a:srgbClr val="7FB96B"/>
                </a:solidFill>
              </a:rPr>
              <a:t>Изменяя значение </a:t>
            </a:r>
            <a:r>
              <a:rPr lang="en-US" b="1" dirty="0" smtClean="0">
                <a:solidFill>
                  <a:srgbClr val="7FB96B"/>
                </a:solidFill>
              </a:rPr>
              <a:t>period </a:t>
            </a:r>
            <a:r>
              <a:rPr lang="ru-RU" b="1" dirty="0" smtClean="0">
                <a:solidFill>
                  <a:srgbClr val="7FB96B"/>
                </a:solidFill>
              </a:rPr>
              <a:t>кнопками можно изменить частоту с которой </a:t>
            </a:r>
            <a:r>
              <a:rPr lang="en-US" b="1" dirty="0" smtClean="0">
                <a:solidFill>
                  <a:srgbClr val="7FB96B"/>
                </a:solidFill>
              </a:rPr>
              <a:t>cnt_1 </a:t>
            </a:r>
            <a:r>
              <a:rPr lang="ru-RU" b="1" dirty="0" smtClean="0">
                <a:solidFill>
                  <a:srgbClr val="7FB96B"/>
                </a:solidFill>
              </a:rPr>
              <a:t>обнуляется.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>
            <a:off x="4807527" y="3777596"/>
            <a:ext cx="2076068" cy="10167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55460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630" y="2046143"/>
            <a:ext cx="4362450" cy="302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51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83595" y="3177431"/>
            <a:ext cx="47057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инкрементирующийся каждый раз когда  </a:t>
            </a:r>
            <a:r>
              <a:rPr lang="en-US" b="1" dirty="0" smtClean="0">
                <a:solidFill>
                  <a:srgbClr val="7FB96B"/>
                </a:solidFill>
              </a:rPr>
              <a:t>cnt_1 </a:t>
            </a:r>
            <a:r>
              <a:rPr lang="ru-RU" b="1" dirty="0" smtClean="0">
                <a:solidFill>
                  <a:srgbClr val="7FB96B"/>
                </a:solidFill>
              </a:rPr>
              <a:t>равен 0. Выведен на </a:t>
            </a:r>
            <a:r>
              <a:rPr lang="en-US" b="1" dirty="0" smtClean="0">
                <a:solidFill>
                  <a:srgbClr val="7FB96B"/>
                </a:solidFill>
              </a:rPr>
              <a:t>led </a:t>
            </a:r>
            <a:r>
              <a:rPr lang="ru-RU" b="1" dirty="0" smtClean="0">
                <a:solidFill>
                  <a:srgbClr val="7FB96B"/>
                </a:solidFill>
              </a:rPr>
              <a:t>в двоичном виде</a:t>
            </a:r>
            <a:r>
              <a:rPr lang="en-US" b="1" dirty="0" smtClean="0">
                <a:solidFill>
                  <a:srgbClr val="7FB96B"/>
                </a:solidFill>
              </a:rPr>
              <a:t>. </a:t>
            </a:r>
            <a:r>
              <a:rPr lang="ru-RU" b="1" dirty="0" smtClean="0">
                <a:solidFill>
                  <a:srgbClr val="7FB96B"/>
                </a:solidFill>
              </a:rPr>
              <a:t>Чем меньше </a:t>
            </a:r>
            <a:r>
              <a:rPr lang="en-US" b="1" dirty="0" smtClean="0">
                <a:solidFill>
                  <a:srgbClr val="7FB96B"/>
                </a:solidFill>
              </a:rPr>
              <a:t>period </a:t>
            </a:r>
            <a:r>
              <a:rPr lang="ru-RU" b="1" dirty="0" smtClean="0">
                <a:solidFill>
                  <a:srgbClr val="7FB96B"/>
                </a:solidFill>
              </a:rPr>
              <a:t>тем чаще равен нулю </a:t>
            </a:r>
            <a:r>
              <a:rPr lang="en-US" b="1" dirty="0" smtClean="0">
                <a:solidFill>
                  <a:srgbClr val="7FB96B"/>
                </a:solidFill>
              </a:rPr>
              <a:t>cnt_1</a:t>
            </a:r>
            <a:r>
              <a:rPr lang="ru-RU" b="1" dirty="0" smtClean="0">
                <a:solidFill>
                  <a:srgbClr val="7FB96B"/>
                </a:solidFill>
              </a:rPr>
              <a:t>. Тем быстрее меняется значение </a:t>
            </a:r>
            <a:r>
              <a:rPr lang="en-US" b="1" dirty="0" smtClean="0">
                <a:solidFill>
                  <a:srgbClr val="7FB96B"/>
                </a:solidFill>
              </a:rPr>
              <a:t>cnt_2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 flipV="1">
            <a:off x="4807527" y="3879274"/>
            <a:ext cx="2076068" cy="36821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5884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879" y="1436542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27" y="1436542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52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46976" y="5380672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Реализуем дешифратор для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 smtClean="0">
                <a:solidFill>
                  <a:srgbClr val="7FB96B"/>
                </a:solidFill>
              </a:rPr>
              <a:t> индикатора в виде отдельного модуля 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4308765" y="3374879"/>
            <a:ext cx="1468580" cy="1"/>
          </a:xfrm>
          <a:prstGeom prst="straightConnector1">
            <a:avLst/>
          </a:prstGeom>
          <a:ln w="10795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8417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879" y="1436542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27" y="1436542"/>
            <a:ext cx="4257788" cy="4278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53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46976" y="5380672"/>
            <a:ext cx="4705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Реализуем дешифратор с сдвиговым регистром для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семисегментного</a:t>
            </a:r>
            <a:r>
              <a:rPr lang="ru-RU" b="1" dirty="0" smtClean="0">
                <a:solidFill>
                  <a:srgbClr val="7FB96B"/>
                </a:solidFill>
              </a:rPr>
              <a:t> индикатора в виде отдельного модуля 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4308765" y="3374879"/>
            <a:ext cx="1468580" cy="1"/>
          </a:xfrm>
          <a:prstGeom prst="straightConnector1">
            <a:avLst/>
          </a:prstGeom>
          <a:ln w="10795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8795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261" y="1503997"/>
            <a:ext cx="5686425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24690"/>
            <a:ext cx="10758544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PROXIMA NOVA EXTRABOLD" panose="02000506030000020004" pitchFamily="2" charset="0"/>
                <a:ea typeface="+mn-ea"/>
                <a:cs typeface="+mn-cs"/>
              </a:rPr>
              <a:t>Упражнение </a:t>
            </a:r>
            <a:r>
              <a:rPr lang="en-US" sz="3200" dirty="0">
                <a:latin typeface="PROXIMA NOVA EXTRABOLD" panose="02000506030000020004" pitchFamily="2" charset="0"/>
                <a:ea typeface="+mn-ea"/>
                <a:cs typeface="+mn-cs"/>
              </a:rPr>
              <a:t>10_hex_counter</a:t>
            </a:r>
            <a:endParaRPr lang="ru-RU" sz="3200" dirty="0">
              <a:latin typeface="PROXIMA NOVA EXTRABOLD" panose="02000506030000020004" pitchFamily="2" charset="0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5D61274A-C09D-4166-A231-F36D40CD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089" y="6310312"/>
            <a:ext cx="2743200" cy="365125"/>
          </a:xfrm>
        </p:spPr>
        <p:txBody>
          <a:bodyPr/>
          <a:lstStyle/>
          <a:p>
            <a:fld id="{6218018D-0389-4FF0-A2C6-9403E107C0CF}" type="slidenum">
              <a:rPr lang="ru-RU" smtClean="0"/>
              <a:t>54</a:t>
            </a:fld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597104" y="3362075"/>
            <a:ext cx="43385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7FB96B"/>
                </a:solidFill>
              </a:rPr>
              <a:t>Счетчик </a:t>
            </a:r>
            <a:r>
              <a:rPr lang="en-US" b="1" dirty="0" smtClean="0">
                <a:solidFill>
                  <a:srgbClr val="7FB96B"/>
                </a:solidFill>
              </a:rPr>
              <a:t>cnt_2 </a:t>
            </a:r>
            <a:r>
              <a:rPr lang="ru-RU" b="1" dirty="0" smtClean="0">
                <a:solidFill>
                  <a:srgbClr val="7FB96B"/>
                </a:solidFill>
              </a:rPr>
              <a:t>является 32 битным и будет выводиться на </a:t>
            </a:r>
            <a:r>
              <a:rPr lang="ru-RU" b="1" dirty="0" err="1" smtClean="0">
                <a:solidFill>
                  <a:srgbClr val="7FB96B"/>
                </a:solidFill>
              </a:rPr>
              <a:t>семисегментные</a:t>
            </a:r>
            <a:r>
              <a:rPr lang="ru-RU" b="1" dirty="0" smtClean="0">
                <a:solidFill>
                  <a:srgbClr val="7FB96B"/>
                </a:solidFill>
              </a:rPr>
              <a:t> индикаторы в виде 4 битный 16-ричных чисел. Каждый на отдельном индикаторе.</a:t>
            </a:r>
            <a:endParaRPr lang="ru-RU" b="1" dirty="0">
              <a:solidFill>
                <a:srgbClr val="7FB96B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>
            <a:off x="5379652" y="3722062"/>
            <a:ext cx="2076068" cy="101678"/>
          </a:xfrm>
          <a:prstGeom prst="straightConnector1">
            <a:avLst/>
          </a:prstGeom>
          <a:ln w="38100">
            <a:solidFill>
              <a:srgbClr val="7FB96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8795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Группа 15">
            <a:extLst>
              <a:ext uri="{FF2B5EF4-FFF2-40B4-BE49-F238E27FC236}">
                <a16:creationId xmlns="" xmlns:a16="http://schemas.microsoft.com/office/drawing/2014/main" id="{AD47A592-7413-45C8-92B6-95F55EB1A224}"/>
              </a:ext>
            </a:extLst>
          </p:cNvPr>
          <p:cNvGrpSpPr/>
          <p:nvPr/>
        </p:nvGrpSpPr>
        <p:grpSpPr>
          <a:xfrm>
            <a:off x="0" y="-2"/>
            <a:ext cx="12192000" cy="6858002"/>
            <a:chOff x="0" y="-2"/>
            <a:chExt cx="12192000" cy="6858002"/>
          </a:xfrm>
        </p:grpSpPr>
        <p:pic>
          <p:nvPicPr>
            <p:cNvPr id="17" name="Picture 4">
              <a:extLst>
                <a:ext uri="{FF2B5EF4-FFF2-40B4-BE49-F238E27FC236}">
                  <a16:creationId xmlns="" xmlns:a16="http://schemas.microsoft.com/office/drawing/2014/main" id="{170B598B-FB29-4A2F-BB9A-43221DBCF0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7857"/>
            <a:stretch/>
          </p:blipFill>
          <p:spPr>
            <a:xfrm>
              <a:off x="0" y="0"/>
              <a:ext cx="7576457" cy="6858000"/>
            </a:xfrm>
            <a:prstGeom prst="rect">
              <a:avLst/>
            </a:prstGeom>
          </p:spPr>
        </p:pic>
        <p:pic>
          <p:nvPicPr>
            <p:cNvPr id="21" name="Picture 4">
              <a:extLst>
                <a:ext uri="{FF2B5EF4-FFF2-40B4-BE49-F238E27FC236}">
                  <a16:creationId xmlns="" xmlns:a16="http://schemas.microsoft.com/office/drawing/2014/main" id="{AA0B90BD-0F37-4897-B1C8-DDEF2C8671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629" r="37857"/>
            <a:stretch/>
          </p:blipFill>
          <p:spPr>
            <a:xfrm rot="10800000">
              <a:off x="7374544" y="-2"/>
              <a:ext cx="4817456" cy="6857999"/>
            </a:xfrm>
            <a:prstGeom prst="rect">
              <a:avLst/>
            </a:prstGeom>
          </p:spPr>
        </p:pic>
      </p:grpSp>
      <p:sp>
        <p:nvSpPr>
          <p:cNvPr id="20" name="Текст 3">
            <a:extLst>
              <a:ext uri="{FF2B5EF4-FFF2-40B4-BE49-F238E27FC236}">
                <a16:creationId xmlns="" xmlns:a16="http://schemas.microsoft.com/office/drawing/2014/main" id="{261EAED4-CB05-4B3C-9D8D-47B9D03DF5FF}"/>
              </a:ext>
            </a:extLst>
          </p:cNvPr>
          <p:cNvSpPr txBox="1">
            <a:spLocks/>
          </p:cNvSpPr>
          <p:nvPr/>
        </p:nvSpPr>
        <p:spPr>
          <a:xfrm>
            <a:off x="1985865" y="1644714"/>
            <a:ext cx="8548396" cy="35685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Автор (разработчик материала) лекции – Силантьев Александр Михайлович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Использование материалов и записи лекции и/или их частей без предварительного согласия не допускается. </a:t>
            </a: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ru-RU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использования материалов и записи лекции в коммерческих целях необходимо направить обращение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. </a:t>
            </a: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endParaRPr lang="en-US" sz="1500" dirty="0">
              <a:latin typeface="Proxima Nova Rg" panose="02000506030000020004" pitchFamily="50" charset="0"/>
            </a:endParaRPr>
          </a:p>
          <a:p>
            <a:pPr marL="0" indent="0">
              <a:lnSpc>
                <a:spcPts val="2200"/>
              </a:lnSpc>
              <a:spcBef>
                <a:spcPts val="0"/>
              </a:spcBef>
              <a:buSzPct val="70000"/>
              <a:buNone/>
            </a:pPr>
            <a:r>
              <a:rPr lang="ru-RU" sz="1500" dirty="0">
                <a:latin typeface="Proxima Nova Rg" panose="02000506030000020004" pitchFamily="50" charset="0"/>
              </a:rPr>
              <a:t>По вопросам некоммерческого использования материалов и записи лекции обращение может быть направлено в ООО «КНС ГРУПП» (YADRO) по адресу электронной почты </a:t>
            </a:r>
            <a:r>
              <a:rPr lang="en-US" sz="1500" dirty="0">
                <a:latin typeface="Proxima Nova Rg" panose="02000506030000020004" pitchFamily="50" charset="0"/>
                <a:hlinkClick r:id="rId4"/>
              </a:rPr>
              <a:t>synthesis@yadro.com</a:t>
            </a:r>
            <a:r>
              <a:rPr lang="ru-RU" sz="1500" dirty="0">
                <a:latin typeface="Proxima Nova Rg" panose="02000506030000020004" pitchFamily="50" charset="0"/>
              </a:rPr>
              <a:t>, либо на адрес электронной почты автора Силантьева А.М. </a:t>
            </a:r>
            <a:r>
              <a:rPr lang="en-US" sz="1500" dirty="0">
                <a:latin typeface="Proxima Nova Rg" panose="02000506030000020004" pitchFamily="50" charset="0"/>
                <a:hlinkClick r:id="rId5"/>
              </a:rPr>
              <a:t>silantiev@org.miet.ru</a:t>
            </a:r>
            <a:r>
              <a:rPr lang="en-US" sz="1500" dirty="0">
                <a:latin typeface="Proxima Nova Rg" panose="02000506030000020004" pitchFamily="50" charset="0"/>
              </a:rPr>
              <a:t> . </a:t>
            </a:r>
            <a:r>
              <a:rPr lang="ru-RU" sz="1500" dirty="0">
                <a:latin typeface="Proxima Nova Rg" panose="02000506030000020004" pitchFamily="50" charset="0"/>
              </a:rPr>
              <a:t>Такое обращение обязательно должно содержать описание цели использования. </a:t>
            </a:r>
          </a:p>
        </p:txBody>
      </p:sp>
    </p:spTree>
    <p:extLst>
      <p:ext uri="{BB962C8B-B14F-4D97-AF65-F5344CB8AC3E}">
        <p14:creationId xmlns:p14="http://schemas.microsoft.com/office/powerpoint/2010/main" val="3565767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0AF246-13B8-4DDD-8F97-A6F95FB1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Использование тактового сигнала.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B3FDA09-8079-48D3-9D8B-8B69E6B3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641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Перед завершением вычислений выходные данные могут содержать случайные значения</a:t>
            </a:r>
            <a:r>
              <a:rPr lang="en-US" dirty="0"/>
              <a:t>.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Как логике </a:t>
            </a:r>
            <a:r>
              <a:rPr lang="ru-RU" dirty="0" smtClean="0"/>
              <a:t>узнать, </a:t>
            </a:r>
            <a:r>
              <a:rPr lang="ru-RU" dirty="0"/>
              <a:t>когда результаты готовы и могут использоваться на следующем этапе вычислений?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Вычисления можно синхронизировать с помощью специального сигнала – сигнала тактирования.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8A5375DC-F96B-46C0-8828-E9CF4FC22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541" y="1690688"/>
            <a:ext cx="4638285" cy="395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5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673E82EA-4FB6-4F2A-AAE7-D280B57D4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287" y="2703354"/>
            <a:ext cx="4636601" cy="287282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71B70CEC-17F1-4CFA-9CE1-EAB81C14B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41" y="2703354"/>
            <a:ext cx="1900706" cy="165396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C41CF0D3-3746-4FDC-928F-BD4707823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7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BC86F10C-BDBA-4A73-B0C7-C9744E0C4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>
            <a:normAutofit/>
          </a:bodyPr>
          <a:lstStyle/>
          <a:p>
            <a:r>
              <a:rPr lang="ru-RU" dirty="0">
                <a:latin typeface="PROXIMA NOVA EXTRABOLD" panose="02000506030000020004" pitchFamily="2" charset="0"/>
                <a:ea typeface="+mn-ea"/>
                <a:cs typeface="+mn-cs"/>
              </a:rPr>
              <a:t>Временные характеристики</a:t>
            </a:r>
          </a:p>
        </p:txBody>
      </p:sp>
    </p:spTree>
    <p:extLst>
      <p:ext uri="{BB962C8B-B14F-4D97-AF65-F5344CB8AC3E}">
        <p14:creationId xmlns:p14="http://schemas.microsoft.com/office/powerpoint/2010/main" val="4079711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C416D497-FD49-448F-B342-C66971796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256"/>
          <a:stretch/>
        </p:blipFill>
        <p:spPr>
          <a:xfrm>
            <a:off x="1131194" y="2554584"/>
            <a:ext cx="4561278" cy="21028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6DB6D9C8-D4BE-4FC5-8A13-6F5B2E8C2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529" y="2656139"/>
            <a:ext cx="4222142" cy="2285046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="" xmlns:a16="http://schemas.microsoft.com/office/drawing/2014/main" id="{63A4C5D3-E23D-4B03-8DDF-7C4B4A54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53A26-BF8B-4217-BB31-C49D06648BAB}" type="slidenum">
              <a:rPr lang="ru-RU" smtClean="0"/>
              <a:t>8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06C2DDC8-84CF-4E15-A2F3-1E89F0B77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0775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Временные характеристики</a:t>
            </a:r>
          </a:p>
        </p:txBody>
      </p:sp>
    </p:spTree>
    <p:extLst>
      <p:ext uri="{BB962C8B-B14F-4D97-AF65-F5344CB8AC3E}">
        <p14:creationId xmlns:p14="http://schemas.microsoft.com/office/powerpoint/2010/main" val="3728461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354C69-6F00-480A-A1C5-16DEDF7F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err="1">
                <a:latin typeface="PROXIMA NOVA EXTRABOLD" panose="02000506030000020004" pitchFamily="2" charset="0"/>
                <a:ea typeface="+mn-ea"/>
                <a:cs typeface="+mn-cs"/>
              </a:rPr>
              <a:t>Последовательностная</a:t>
            </a:r>
            <a:r>
              <a:rPr lang="ru-RU" sz="3600" dirty="0">
                <a:latin typeface="PROXIMA NOVA EXTRABOLD" panose="02000506030000020004" pitchFamily="2" charset="0"/>
                <a:ea typeface="+mn-ea"/>
                <a:cs typeface="+mn-cs"/>
              </a:rPr>
              <a:t> логика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DAD65C77-1C04-4E91-8DE1-C4B649C9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018D-0389-4FF0-A2C6-9403E107C0CF}" type="slidenum">
              <a:rPr lang="ru-RU" smtClean="0"/>
              <a:t>9</a:t>
            </a:fld>
            <a:endParaRPr lang="ru-RU" dirty="0"/>
          </a:p>
        </p:txBody>
      </p:sp>
      <p:sp>
        <p:nvSpPr>
          <p:cNvPr id="13" name="Стрелка вправо 12"/>
          <p:cNvSpPr/>
          <p:nvPr/>
        </p:nvSpPr>
        <p:spPr>
          <a:xfrm>
            <a:off x="461275" y="3172968"/>
            <a:ext cx="1725954" cy="1372848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760215" y="3637794"/>
            <a:ext cx="1009635" cy="46166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Входы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10087502" y="3189844"/>
            <a:ext cx="1755912" cy="1372848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10270064" y="3646797"/>
            <a:ext cx="1214820" cy="46166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2400" dirty="0"/>
              <a:t>Выходы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2338721" y="3172968"/>
            <a:ext cx="1163781" cy="1389725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8714941" y="3189844"/>
            <a:ext cx="1163781" cy="1372849"/>
          </a:xfrm>
          <a:prstGeom prst="rect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Стрелка вправо 16"/>
          <p:cNvSpPr/>
          <p:nvPr/>
        </p:nvSpPr>
        <p:spPr>
          <a:xfrm>
            <a:off x="3673952" y="3605344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право 17"/>
          <p:cNvSpPr/>
          <p:nvPr/>
        </p:nvSpPr>
        <p:spPr>
          <a:xfrm>
            <a:off x="7910794" y="3525414"/>
            <a:ext cx="726598" cy="686424"/>
          </a:xfrm>
          <a:prstGeom prst="rightArrow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2575805" y="3533115"/>
            <a:ext cx="689612" cy="58477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3200" dirty="0"/>
              <a:t>ПЛ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2025" y="3583881"/>
            <a:ext cx="689612" cy="584775"/>
          </a:xfrm>
          <a:prstGeom prst="rect">
            <a:avLst/>
          </a:prstGeom>
          <a:solidFill>
            <a:srgbClr val="9FBDD9"/>
          </a:solidFill>
        </p:spPr>
        <p:txBody>
          <a:bodyPr wrap="none" rtlCol="0">
            <a:spAutoFit/>
          </a:bodyPr>
          <a:lstStyle/>
          <a:p>
            <a:r>
              <a:rPr lang="ru-RU" sz="3200" dirty="0"/>
              <a:t>ПЛ</a:t>
            </a:r>
          </a:p>
        </p:txBody>
      </p:sp>
      <p:sp>
        <p:nvSpPr>
          <p:cNvPr id="20" name="Стрелка вправо 19"/>
          <p:cNvSpPr/>
          <p:nvPr/>
        </p:nvSpPr>
        <p:spPr>
          <a:xfrm rot="5400000">
            <a:off x="2575805" y="2349858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 вправо 20"/>
          <p:cNvSpPr/>
          <p:nvPr/>
        </p:nvSpPr>
        <p:spPr>
          <a:xfrm rot="5400000">
            <a:off x="8931938" y="2349858"/>
            <a:ext cx="726598" cy="686424"/>
          </a:xfrm>
          <a:prstGeom prst="rightArrow">
            <a:avLst/>
          </a:prstGeom>
          <a:solidFill>
            <a:srgbClr val="9FBD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блако 21"/>
          <p:cNvSpPr/>
          <p:nvPr/>
        </p:nvSpPr>
        <p:spPr>
          <a:xfrm>
            <a:off x="4520770" y="2736383"/>
            <a:ext cx="3233191" cy="2276192"/>
          </a:xfrm>
          <a:prstGeom prst="cloud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/>
          <p:cNvSpPr txBox="1"/>
          <p:nvPr/>
        </p:nvSpPr>
        <p:spPr>
          <a:xfrm>
            <a:off x="4863396" y="3353834"/>
            <a:ext cx="2547941" cy="830997"/>
          </a:xfrm>
          <a:prstGeom prst="rect">
            <a:avLst/>
          </a:prstGeom>
          <a:solidFill>
            <a:srgbClr val="FFF2CC"/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2400" dirty="0"/>
              <a:t>Комбинационная </a:t>
            </a:r>
            <a:br>
              <a:rPr lang="ru-RU" sz="2400" dirty="0"/>
            </a:br>
            <a:r>
              <a:rPr lang="ru-RU" sz="2400" dirty="0"/>
              <a:t>логика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1605261" y="1562793"/>
            <a:ext cx="2630700" cy="6151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>
            <a:off x="7981481" y="1562793"/>
            <a:ext cx="2630700" cy="6151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1942517" y="1664470"/>
            <a:ext cx="199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Тактирование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324439" y="1639531"/>
            <a:ext cx="199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Тактирование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14453077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3401</TotalTime>
  <Words>1237</Words>
  <Application>Microsoft Office PowerPoint</Application>
  <PresentationFormat>Произвольный</PresentationFormat>
  <Paragraphs>382</Paragraphs>
  <Slides>55</Slides>
  <Notes>46</Notes>
  <HiddenSlides>0</HiddenSlides>
  <MMClips>3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55</vt:i4>
      </vt:variant>
    </vt:vector>
  </HeadingPairs>
  <TitlesOfParts>
    <vt:vector size="56" baseType="lpstr">
      <vt:lpstr>Тема Office</vt:lpstr>
      <vt:lpstr>Презентация PowerPoint</vt:lpstr>
      <vt:lpstr>Презентация PowerPoint</vt:lpstr>
      <vt:lpstr>Комбинационная логика</vt:lpstr>
      <vt:lpstr>Проблема вычислений в комбинационной логике.</vt:lpstr>
      <vt:lpstr>Contamination and propagation delays.</vt:lpstr>
      <vt:lpstr>Использование тактового сигнала.</vt:lpstr>
      <vt:lpstr>Временные характеристики</vt:lpstr>
      <vt:lpstr>Временные характеристики</vt:lpstr>
      <vt:lpstr>Последовательностная логика</vt:lpstr>
      <vt:lpstr>D-триггер</vt:lpstr>
      <vt:lpstr>D-триггер. Сигнал сброса</vt:lpstr>
      <vt:lpstr>D-триггер. Сигнал разрешения</vt:lpstr>
      <vt:lpstr>D-триггер. Синхронный сброс</vt:lpstr>
      <vt:lpstr>D-триггер. Асинхронный сброс</vt:lpstr>
      <vt:lpstr>Правила наименования сигнала сброса</vt:lpstr>
      <vt:lpstr>D-триггер. EN</vt:lpstr>
      <vt:lpstr>Правила описания триггеров для начинающих</vt:lpstr>
      <vt:lpstr>Упражнение со счетчиком 07_binary_counter 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счетчиком 07_binary_counter</vt:lpstr>
      <vt:lpstr>Упражнение со сдвиговым регистром 08_shift_register </vt:lpstr>
      <vt:lpstr>Сдвиговый регистр</vt:lpstr>
      <vt:lpstr>Сдвиговый регистр</vt:lpstr>
      <vt:lpstr>Сдвиговый регистр</vt:lpstr>
      <vt:lpstr>Сдвиговый регистр</vt:lpstr>
      <vt:lpstr>Сдвиговый регистр</vt:lpstr>
      <vt:lpstr>Упражнение со сдвиговым регистром 08_shift_register</vt:lpstr>
      <vt:lpstr>Упражнение со сдвиговым регистром 08_shift_register </vt:lpstr>
      <vt:lpstr>Упражнение со сдвиговым регистром 08_shift_register </vt:lpstr>
      <vt:lpstr>Упражнение со сдвиговым регистром 08_shift_register</vt:lpstr>
      <vt:lpstr>Упражнение: вывод слова на семисегментный индикатор 09_7segment_word</vt:lpstr>
      <vt:lpstr>Семисегментный индикатор</vt:lpstr>
      <vt:lpstr>Семисегментный индикатор. Динамическая индикация</vt:lpstr>
      <vt:lpstr>Семисегментный индикатор. Динамическая индикация</vt:lpstr>
      <vt:lpstr>Семисегментный индикатор. Динамическая индикация</vt:lpstr>
      <vt:lpstr>Семисегментный индикатор. Динамическая индикация</vt:lpstr>
      <vt:lpstr>Семисегментный индикатор. Динамическая индикация</vt:lpstr>
      <vt:lpstr>Упражнение: вывод слова на семисегментный индикатор 09_7segment_word</vt:lpstr>
      <vt:lpstr>Упражнение: вывод слова на семисегментый индикатор 09_7segment_word</vt:lpstr>
      <vt:lpstr>Упражнение: вывод слова на семисегментый индикатор 09_7segment_word</vt:lpstr>
      <vt:lpstr>Упражнение: вывод слова на семисегментый индикатор 09_7segment_word</vt:lpstr>
      <vt:lpstr>Упражнение со сдвиговым регистром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Упражнение 10_hex_counter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Sergey_Chusov</dc:creator>
  <cp:lastModifiedBy>root</cp:lastModifiedBy>
  <cp:revision>571</cp:revision>
  <dcterms:created xsi:type="dcterms:W3CDTF">2021-07-07T09:10:54Z</dcterms:created>
  <dcterms:modified xsi:type="dcterms:W3CDTF">2023-09-28T15:34:18Z</dcterms:modified>
</cp:coreProperties>
</file>

<file path=docProps/thumbnail.jpeg>
</file>